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2" r:id="rId4"/>
    <p:sldId id="257" r:id="rId5"/>
    <p:sldId id="263" r:id="rId6"/>
    <p:sldId id="259" r:id="rId7"/>
    <p:sldId id="264" r:id="rId8"/>
    <p:sldId id="265" r:id="rId9"/>
    <p:sldId id="266" r:id="rId10"/>
    <p:sldId id="268" r:id="rId11"/>
    <p:sldId id="274" r:id="rId12"/>
    <p:sldId id="272" r:id="rId13"/>
    <p:sldId id="260" r:id="rId14"/>
    <p:sldId id="269" r:id="rId15"/>
    <p:sldId id="273" r:id="rId16"/>
    <p:sldId id="271" r:id="rId17"/>
    <p:sldId id="270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6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5723" autoAdjust="0"/>
  </p:normalViewPr>
  <p:slideViewPr>
    <p:cSldViewPr>
      <p:cViewPr>
        <p:scale>
          <a:sx n="100" d="100"/>
          <a:sy n="100" d="100"/>
        </p:scale>
        <p:origin x="-79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7404B-DEF1-4922-B0C4-E73CFA3A5D0D}" type="doc">
      <dgm:prSet loTypeId="urn:microsoft.com/office/officeart/2005/8/layout/hProcess9" loCatId="process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384B2680-5FE8-4521-8A6D-99BD170F721B}">
      <dgm:prSet phldrT="[文本]"/>
      <dgm:spPr/>
      <dgm:t>
        <a:bodyPr/>
        <a:lstStyle/>
        <a:p>
          <a:r>
            <a:rPr lang="zh-CN" altLang="en-US" dirty="0" smtClean="0"/>
            <a:t>参数设置</a:t>
          </a:r>
          <a:endParaRPr lang="zh-CN" altLang="en-US" dirty="0"/>
        </a:p>
      </dgm:t>
    </dgm:pt>
    <dgm:pt modelId="{A62C2CDA-EF08-4B43-9BF2-C13B72932E14}" type="parTrans" cxnId="{8BB30040-5D1E-4C6B-91C0-4401DF3B9FD7}">
      <dgm:prSet/>
      <dgm:spPr/>
      <dgm:t>
        <a:bodyPr/>
        <a:lstStyle/>
        <a:p>
          <a:endParaRPr lang="zh-CN" altLang="en-US"/>
        </a:p>
      </dgm:t>
    </dgm:pt>
    <dgm:pt modelId="{59A90B91-4CBC-436A-9C5C-B1A8B55675DF}" type="sibTrans" cxnId="{8BB30040-5D1E-4C6B-91C0-4401DF3B9FD7}">
      <dgm:prSet/>
      <dgm:spPr/>
      <dgm:t>
        <a:bodyPr/>
        <a:lstStyle/>
        <a:p>
          <a:endParaRPr lang="zh-CN" altLang="en-US"/>
        </a:p>
      </dgm:t>
    </dgm:pt>
    <dgm:pt modelId="{FF818F43-D719-44E2-986A-1B1FFB8CD723}">
      <dgm:prSet phldrT="[文本]"/>
      <dgm:spPr/>
      <dgm:t>
        <a:bodyPr/>
        <a:lstStyle/>
        <a:p>
          <a:r>
            <a:rPr lang="zh-CN" altLang="en-US" dirty="0" smtClean="0"/>
            <a:t>征订订购管理</a:t>
          </a:r>
          <a:endParaRPr lang="zh-CN" altLang="en-US" dirty="0"/>
        </a:p>
      </dgm:t>
    </dgm:pt>
    <dgm:pt modelId="{E5769255-B014-485A-BA42-A05650742B2F}" type="parTrans" cxnId="{6477C135-3C01-4C35-93B5-C14D02CD08D5}">
      <dgm:prSet/>
      <dgm:spPr/>
      <dgm:t>
        <a:bodyPr/>
        <a:lstStyle/>
        <a:p>
          <a:endParaRPr lang="zh-CN" altLang="en-US"/>
        </a:p>
      </dgm:t>
    </dgm:pt>
    <dgm:pt modelId="{A75A2119-1033-4B94-AA39-19BC22BB05D9}" type="sibTrans" cxnId="{6477C135-3C01-4C35-93B5-C14D02CD08D5}">
      <dgm:prSet/>
      <dgm:spPr/>
      <dgm:t>
        <a:bodyPr/>
        <a:lstStyle/>
        <a:p>
          <a:endParaRPr lang="zh-CN" altLang="en-US"/>
        </a:p>
      </dgm:t>
    </dgm:pt>
    <dgm:pt modelId="{D6E0AAFF-E02B-419E-9814-7CDD4E6E3B83}">
      <dgm:prSet phldrT="[文本]"/>
      <dgm:spPr/>
      <dgm:t>
        <a:bodyPr/>
        <a:lstStyle/>
        <a:p>
          <a:r>
            <a:rPr lang="zh-CN" altLang="en-US" dirty="0" smtClean="0"/>
            <a:t>现刊管理</a:t>
          </a:r>
          <a:endParaRPr lang="zh-CN" altLang="en-US" dirty="0"/>
        </a:p>
      </dgm:t>
    </dgm:pt>
    <dgm:pt modelId="{34CBCE81-0D3E-40A7-B316-8B4F9536CA17}" type="parTrans" cxnId="{F052AB3E-4AA5-4872-9EA1-A6662CE23820}">
      <dgm:prSet/>
      <dgm:spPr/>
      <dgm:t>
        <a:bodyPr/>
        <a:lstStyle/>
        <a:p>
          <a:endParaRPr lang="zh-CN" altLang="en-US"/>
        </a:p>
      </dgm:t>
    </dgm:pt>
    <dgm:pt modelId="{6F2102DF-1FAB-4A9B-95EB-97FFE38476EC}" type="sibTrans" cxnId="{F052AB3E-4AA5-4872-9EA1-A6662CE23820}">
      <dgm:prSet/>
      <dgm:spPr/>
      <dgm:t>
        <a:bodyPr/>
        <a:lstStyle/>
        <a:p>
          <a:endParaRPr lang="zh-CN" altLang="en-US"/>
        </a:p>
      </dgm:t>
    </dgm:pt>
    <dgm:pt modelId="{B262F888-9E69-4298-97CA-C98DF50CF95B}">
      <dgm:prSet/>
      <dgm:spPr/>
      <dgm:t>
        <a:bodyPr/>
        <a:lstStyle/>
        <a:p>
          <a:r>
            <a:rPr lang="zh-CN" altLang="en-US" dirty="0" smtClean="0"/>
            <a:t>过刊管理</a:t>
          </a:r>
          <a:endParaRPr lang="zh-CN" altLang="en-US" dirty="0"/>
        </a:p>
      </dgm:t>
    </dgm:pt>
    <dgm:pt modelId="{66364C87-A3F4-4E55-9B5D-1011CC80F8CB}" type="parTrans" cxnId="{37AB8B2D-B6F0-4623-9E79-142F2713FB08}">
      <dgm:prSet/>
      <dgm:spPr/>
      <dgm:t>
        <a:bodyPr/>
        <a:lstStyle/>
        <a:p>
          <a:endParaRPr lang="zh-CN" altLang="en-US"/>
        </a:p>
      </dgm:t>
    </dgm:pt>
    <dgm:pt modelId="{D522A406-9951-42F7-9259-769B2465C096}" type="sibTrans" cxnId="{37AB8B2D-B6F0-4623-9E79-142F2713FB08}">
      <dgm:prSet/>
      <dgm:spPr/>
      <dgm:t>
        <a:bodyPr/>
        <a:lstStyle/>
        <a:p>
          <a:endParaRPr lang="zh-CN" altLang="en-US"/>
        </a:p>
      </dgm:t>
    </dgm:pt>
    <dgm:pt modelId="{5F5059E7-0DDF-4DCC-8507-D913CF6D7DDA}">
      <dgm:prSet/>
      <dgm:spPr/>
      <dgm:t>
        <a:bodyPr/>
        <a:lstStyle/>
        <a:p>
          <a:r>
            <a:rPr lang="zh-CN" altLang="en-US" dirty="0" smtClean="0"/>
            <a:t>统计查询</a:t>
          </a:r>
          <a:endParaRPr lang="zh-CN" altLang="en-US" dirty="0"/>
        </a:p>
      </dgm:t>
    </dgm:pt>
    <dgm:pt modelId="{DABDAD86-4FED-4A8A-81FF-F7C62D41C5C7}" type="parTrans" cxnId="{DFCB4876-9E45-4C2C-AAB6-BEF0DADE2133}">
      <dgm:prSet/>
      <dgm:spPr/>
      <dgm:t>
        <a:bodyPr/>
        <a:lstStyle/>
        <a:p>
          <a:endParaRPr lang="zh-CN" altLang="en-US"/>
        </a:p>
      </dgm:t>
    </dgm:pt>
    <dgm:pt modelId="{512010DB-F654-4728-80AA-CC194C23A1BB}" type="sibTrans" cxnId="{DFCB4876-9E45-4C2C-AAB6-BEF0DADE2133}">
      <dgm:prSet/>
      <dgm:spPr/>
      <dgm:t>
        <a:bodyPr/>
        <a:lstStyle/>
        <a:p>
          <a:endParaRPr lang="zh-CN" altLang="en-US"/>
        </a:p>
      </dgm:t>
    </dgm:pt>
    <dgm:pt modelId="{261D2309-EA6A-4C2E-B433-3D6ABDF3F536}" type="pres">
      <dgm:prSet presAssocID="{BF97404B-DEF1-4922-B0C4-E73CFA3A5D0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92188B9-F538-4888-86F0-68794A1C97AA}" type="pres">
      <dgm:prSet presAssocID="{BF97404B-DEF1-4922-B0C4-E73CFA3A5D0D}" presName="arrow" presStyleLbl="bgShp" presStyleIdx="0" presStyleCnt="1" custScaleX="96723" custScaleY="94090" custLinFactNeighborX="14496" custLinFactNeighborY="4433"/>
      <dgm:spPr/>
    </dgm:pt>
    <dgm:pt modelId="{E9F47C0D-3274-4916-88D5-CD8779127005}" type="pres">
      <dgm:prSet presAssocID="{BF97404B-DEF1-4922-B0C4-E73CFA3A5D0D}" presName="linearProcess" presStyleCnt="0"/>
      <dgm:spPr/>
    </dgm:pt>
    <dgm:pt modelId="{3009786B-D7AF-4E69-8044-F827182FF32D}" type="pres">
      <dgm:prSet presAssocID="{384B2680-5FE8-4521-8A6D-99BD170F721B}" presName="textNode" presStyleLbl="node1" presStyleIdx="0" presStyleCnt="5" custLinFactNeighborX="-2310" custLinFactNeighborY="-112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C6B729-27BE-45BC-BA38-C2FC04606EB4}" type="pres">
      <dgm:prSet presAssocID="{59A90B91-4CBC-436A-9C5C-B1A8B55675DF}" presName="sibTrans" presStyleCnt="0"/>
      <dgm:spPr/>
    </dgm:pt>
    <dgm:pt modelId="{04739E2D-A33E-4F63-83F0-59D866A9D78E}" type="pres">
      <dgm:prSet presAssocID="{FF818F43-D719-44E2-986A-1B1FFB8CD72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49C60C-0FAE-44F0-84BF-44AFDFA3CBC9}" type="pres">
      <dgm:prSet presAssocID="{A75A2119-1033-4B94-AA39-19BC22BB05D9}" presName="sibTrans" presStyleCnt="0"/>
      <dgm:spPr/>
    </dgm:pt>
    <dgm:pt modelId="{A7674DE1-8C40-46C9-8AC6-5ACCA859A88E}" type="pres">
      <dgm:prSet presAssocID="{D6E0AAFF-E02B-419E-9814-7CDD4E6E3B83}" presName="textNode" presStyleLbl="node1" presStyleIdx="2" presStyleCnt="5" custLinFactNeighborX="4948" custLinFactNeighborY="-112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64FC07-ABCE-40F7-B20A-0F44D8C49553}" type="pres">
      <dgm:prSet presAssocID="{6F2102DF-1FAB-4A9B-95EB-97FFE38476EC}" presName="sibTrans" presStyleCnt="0"/>
      <dgm:spPr/>
    </dgm:pt>
    <dgm:pt modelId="{E147EBCE-BC96-4FE1-8EEA-94D472F7FE02}" type="pres">
      <dgm:prSet presAssocID="{B262F888-9E69-4298-97CA-C98DF50CF95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6BBFDF-6EA7-47F4-BD1E-DF861595AFC1}" type="pres">
      <dgm:prSet presAssocID="{D522A406-9951-42F7-9259-769B2465C096}" presName="sibTrans" presStyleCnt="0"/>
      <dgm:spPr/>
    </dgm:pt>
    <dgm:pt modelId="{E93AA497-07FE-4785-8EE1-DA1188857F44}" type="pres">
      <dgm:prSet presAssocID="{5F5059E7-0DDF-4DCC-8507-D913CF6D7DD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B30040-5D1E-4C6B-91C0-4401DF3B9FD7}" srcId="{BF97404B-DEF1-4922-B0C4-E73CFA3A5D0D}" destId="{384B2680-5FE8-4521-8A6D-99BD170F721B}" srcOrd="0" destOrd="0" parTransId="{A62C2CDA-EF08-4B43-9BF2-C13B72932E14}" sibTransId="{59A90B91-4CBC-436A-9C5C-B1A8B55675DF}"/>
    <dgm:cxn modelId="{AA27D901-631F-46CE-83C9-80CB5B5FA5FB}" type="presOf" srcId="{5F5059E7-0DDF-4DCC-8507-D913CF6D7DDA}" destId="{E93AA497-07FE-4785-8EE1-DA1188857F44}" srcOrd="0" destOrd="0" presId="urn:microsoft.com/office/officeart/2005/8/layout/hProcess9"/>
    <dgm:cxn modelId="{5E3858B1-37F0-4FD7-9F3E-D3AE2B18788D}" type="presOf" srcId="{BF97404B-DEF1-4922-B0C4-E73CFA3A5D0D}" destId="{261D2309-EA6A-4C2E-B433-3D6ABDF3F536}" srcOrd="0" destOrd="0" presId="urn:microsoft.com/office/officeart/2005/8/layout/hProcess9"/>
    <dgm:cxn modelId="{C8425EF3-7B51-4015-8115-CF04F694C0CE}" type="presOf" srcId="{D6E0AAFF-E02B-419E-9814-7CDD4E6E3B83}" destId="{A7674DE1-8C40-46C9-8AC6-5ACCA859A88E}" srcOrd="0" destOrd="0" presId="urn:microsoft.com/office/officeart/2005/8/layout/hProcess9"/>
    <dgm:cxn modelId="{59A38F51-3782-4547-96DD-B8F4AD0C422B}" type="presOf" srcId="{384B2680-5FE8-4521-8A6D-99BD170F721B}" destId="{3009786B-D7AF-4E69-8044-F827182FF32D}" srcOrd="0" destOrd="0" presId="urn:microsoft.com/office/officeart/2005/8/layout/hProcess9"/>
    <dgm:cxn modelId="{F9DC4391-FEB4-4755-A535-9083CAF91D09}" type="presOf" srcId="{FF818F43-D719-44E2-986A-1B1FFB8CD723}" destId="{04739E2D-A33E-4F63-83F0-59D866A9D78E}" srcOrd="0" destOrd="0" presId="urn:microsoft.com/office/officeart/2005/8/layout/hProcess9"/>
    <dgm:cxn modelId="{6477C135-3C01-4C35-93B5-C14D02CD08D5}" srcId="{BF97404B-DEF1-4922-B0C4-E73CFA3A5D0D}" destId="{FF818F43-D719-44E2-986A-1B1FFB8CD723}" srcOrd="1" destOrd="0" parTransId="{E5769255-B014-485A-BA42-A05650742B2F}" sibTransId="{A75A2119-1033-4B94-AA39-19BC22BB05D9}"/>
    <dgm:cxn modelId="{37AB8B2D-B6F0-4623-9E79-142F2713FB08}" srcId="{BF97404B-DEF1-4922-B0C4-E73CFA3A5D0D}" destId="{B262F888-9E69-4298-97CA-C98DF50CF95B}" srcOrd="3" destOrd="0" parTransId="{66364C87-A3F4-4E55-9B5D-1011CC80F8CB}" sibTransId="{D522A406-9951-42F7-9259-769B2465C096}"/>
    <dgm:cxn modelId="{DFCB4876-9E45-4C2C-AAB6-BEF0DADE2133}" srcId="{BF97404B-DEF1-4922-B0C4-E73CFA3A5D0D}" destId="{5F5059E7-0DDF-4DCC-8507-D913CF6D7DDA}" srcOrd="4" destOrd="0" parTransId="{DABDAD86-4FED-4A8A-81FF-F7C62D41C5C7}" sibTransId="{512010DB-F654-4728-80AA-CC194C23A1BB}"/>
    <dgm:cxn modelId="{B3AEA20A-ED10-449E-9A20-C71565CC30A2}" type="presOf" srcId="{B262F888-9E69-4298-97CA-C98DF50CF95B}" destId="{E147EBCE-BC96-4FE1-8EEA-94D472F7FE02}" srcOrd="0" destOrd="0" presId="urn:microsoft.com/office/officeart/2005/8/layout/hProcess9"/>
    <dgm:cxn modelId="{F052AB3E-4AA5-4872-9EA1-A6662CE23820}" srcId="{BF97404B-DEF1-4922-B0C4-E73CFA3A5D0D}" destId="{D6E0AAFF-E02B-419E-9814-7CDD4E6E3B83}" srcOrd="2" destOrd="0" parTransId="{34CBCE81-0D3E-40A7-B316-8B4F9536CA17}" sibTransId="{6F2102DF-1FAB-4A9B-95EB-97FFE38476EC}"/>
    <dgm:cxn modelId="{A5741DA2-3027-4313-B7AB-2A85BD39670C}" type="presParOf" srcId="{261D2309-EA6A-4C2E-B433-3D6ABDF3F536}" destId="{A92188B9-F538-4888-86F0-68794A1C97AA}" srcOrd="0" destOrd="0" presId="urn:microsoft.com/office/officeart/2005/8/layout/hProcess9"/>
    <dgm:cxn modelId="{BE58064C-8D87-4CE9-A87F-95AF967457B3}" type="presParOf" srcId="{261D2309-EA6A-4C2E-B433-3D6ABDF3F536}" destId="{E9F47C0D-3274-4916-88D5-CD8779127005}" srcOrd="1" destOrd="0" presId="urn:microsoft.com/office/officeart/2005/8/layout/hProcess9"/>
    <dgm:cxn modelId="{B96F6092-6AC4-4194-B0F1-EFB2F6E23A06}" type="presParOf" srcId="{E9F47C0D-3274-4916-88D5-CD8779127005}" destId="{3009786B-D7AF-4E69-8044-F827182FF32D}" srcOrd="0" destOrd="0" presId="urn:microsoft.com/office/officeart/2005/8/layout/hProcess9"/>
    <dgm:cxn modelId="{FD53A6D7-AAEC-4E82-8CCD-A6F09CE4FCED}" type="presParOf" srcId="{E9F47C0D-3274-4916-88D5-CD8779127005}" destId="{F7C6B729-27BE-45BC-BA38-C2FC04606EB4}" srcOrd="1" destOrd="0" presId="urn:microsoft.com/office/officeart/2005/8/layout/hProcess9"/>
    <dgm:cxn modelId="{10BFDF17-1522-44E4-9D1D-9A9C3A226DFB}" type="presParOf" srcId="{E9F47C0D-3274-4916-88D5-CD8779127005}" destId="{04739E2D-A33E-4F63-83F0-59D866A9D78E}" srcOrd="2" destOrd="0" presId="urn:microsoft.com/office/officeart/2005/8/layout/hProcess9"/>
    <dgm:cxn modelId="{D6F772FC-6DF8-4451-A3A2-7C8651E385BF}" type="presParOf" srcId="{E9F47C0D-3274-4916-88D5-CD8779127005}" destId="{A949C60C-0FAE-44F0-84BF-44AFDFA3CBC9}" srcOrd="3" destOrd="0" presId="urn:microsoft.com/office/officeart/2005/8/layout/hProcess9"/>
    <dgm:cxn modelId="{E77D3AE4-1D98-4020-9693-2B422E75D3D0}" type="presParOf" srcId="{E9F47C0D-3274-4916-88D5-CD8779127005}" destId="{A7674DE1-8C40-46C9-8AC6-5ACCA859A88E}" srcOrd="4" destOrd="0" presId="urn:microsoft.com/office/officeart/2005/8/layout/hProcess9"/>
    <dgm:cxn modelId="{7908A9A3-307E-4CD5-8C65-02D08312920A}" type="presParOf" srcId="{E9F47C0D-3274-4916-88D5-CD8779127005}" destId="{5664FC07-ABCE-40F7-B20A-0F44D8C49553}" srcOrd="5" destOrd="0" presId="urn:microsoft.com/office/officeart/2005/8/layout/hProcess9"/>
    <dgm:cxn modelId="{CBDD0C00-5173-4388-AE0D-1AB472A00BBD}" type="presParOf" srcId="{E9F47C0D-3274-4916-88D5-CD8779127005}" destId="{E147EBCE-BC96-4FE1-8EEA-94D472F7FE02}" srcOrd="6" destOrd="0" presId="urn:microsoft.com/office/officeart/2005/8/layout/hProcess9"/>
    <dgm:cxn modelId="{58915495-304A-4BAA-BACB-34022F13DAE9}" type="presParOf" srcId="{E9F47C0D-3274-4916-88D5-CD8779127005}" destId="{8A6BBFDF-6EA7-47F4-BD1E-DF861595AFC1}" srcOrd="7" destOrd="0" presId="urn:microsoft.com/office/officeart/2005/8/layout/hProcess9"/>
    <dgm:cxn modelId="{234D4F7B-B205-4500-9138-4A530701317D}" type="presParOf" srcId="{E9F47C0D-3274-4916-88D5-CD8779127005}" destId="{E93AA497-07FE-4785-8EE1-DA1188857F4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接连接符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接连接符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直接连接符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直接连接符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椭圆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椭圆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椭圆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椭圆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2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890C-3673-4D03-ACF3-1DCD667E63A2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23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DD86-9106-4711-9CAD-BF25B4F957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195F-A330-4055-95B5-36B695B60B62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FF4C-D486-422C-95AD-766AB3DBA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A180-15EF-4B7D-9D33-8B81E8CCCE4B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3810-A821-47DF-A1B8-630BA157DF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4B4FD6-3F74-4B3C-9032-60040D4FFCC6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3231B9-C1C5-443B-A38C-D57F270CED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直接连接符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直接连接符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直接连接符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椭圆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椭圆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椭圆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椭圆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直接连接符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49C1-2286-428F-9FAB-FB4E37B56FC8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B7D3-8EBE-4DA6-9D87-FDAC2C406D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3774-6206-4883-B951-BD710BA47ED7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96DB-B447-42B1-8CED-A7528A713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F265-400E-4B68-98BC-74FA6F4CE4C9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94FF-D83A-424D-8A48-5A45DE3B0D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FE38FF-18FC-4630-A95A-1A02C15ECA84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302556-A5B0-46C7-BF7E-0E681B736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7246-9416-486E-8847-CE6D38D51026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B782-57E6-4F2B-BE4D-33C8EFDE3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直接连接符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椭圆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日期占位符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8DFA06-095E-416E-98DA-02FD8E966F39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13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ACC45D-3794-4938-8DCB-E75B6F44B4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4" name="页脚占位符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椭圆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直接连接符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289D57-5388-4FE7-9090-3D943309B9BE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3E9A35-D4BB-499D-85CC-7CD67B6634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4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8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6CEA50F-8E1E-4B42-B744-0E2AC8C3A5D9}" type="datetimeFigureOut">
              <a:rPr lang="zh-CN" altLang="en-US"/>
              <a:pPr>
                <a:defRPr/>
              </a:pPr>
              <a:t>2013-6-21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A3899A-3827-43EC-B38E-CC2D03948C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39" r:id="rId4"/>
    <p:sldLayoutId id="2147483740" r:id="rId5"/>
    <p:sldLayoutId id="2147483747" r:id="rId6"/>
    <p:sldLayoutId id="2147483741" r:id="rId7"/>
    <p:sldLayoutId id="2147483748" r:id="rId8"/>
    <p:sldLayoutId id="2147483749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79613" y="620713"/>
            <a:ext cx="6172200" cy="18938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4400" dirty="0" smtClean="0"/>
              <a:t>汇文连续出版物系统</a:t>
            </a:r>
            <a:endParaRPr lang="zh-CN" altLang="en-US" sz="4400" dirty="0"/>
          </a:p>
        </p:txBody>
      </p:sp>
      <p:sp>
        <p:nvSpPr>
          <p:cNvPr id="13314" name="副标题 4"/>
          <p:cNvSpPr>
            <a:spLocks noGrp="1"/>
          </p:cNvSpPr>
          <p:nvPr>
            <p:ph type="subTitle" idx="1"/>
          </p:nvPr>
        </p:nvSpPr>
        <p:spPr>
          <a:xfrm>
            <a:off x="4211638" y="3357563"/>
            <a:ext cx="1873250" cy="576262"/>
          </a:xfrm>
        </p:spPr>
        <p:txBody>
          <a:bodyPr/>
          <a:lstStyle/>
          <a:p>
            <a:pPr algn="ctr" eaLnBrk="1" hangingPunct="1"/>
            <a:r>
              <a:rPr lang="zh-CN" altLang="en-US" sz="2000" smtClean="0"/>
              <a:t>陈学清</a:t>
            </a:r>
          </a:p>
          <a:p>
            <a:pPr algn="ctr" eaLnBrk="1" hangingPunct="1"/>
            <a:endParaRPr lang="zh-CN" altLang="en-US" sz="20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2800" cap="none" dirty="0" smtClean="0"/>
              <a:t>汇文连续出版物系统</a:t>
            </a:r>
            <a:r>
              <a:rPr lang="en-US" altLang="zh-CN" sz="2800" cap="none" dirty="0" smtClean="0"/>
              <a:t/>
            </a:r>
            <a:br>
              <a:rPr lang="en-US" altLang="zh-CN" sz="2800" cap="none" dirty="0" smtClean="0"/>
            </a:br>
            <a:r>
              <a:rPr lang="zh-CN" altLang="en-US" sz="2800" cap="none" dirty="0" smtClean="0">
                <a:solidFill>
                  <a:srgbClr val="00B0F0"/>
                </a:solidFill>
              </a:rPr>
              <a:t>现刊管理：现刊签收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22530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2060"/>
                </a:solidFill>
              </a:rPr>
              <a:t>签收模块是在期刊到馆后，只需要根据提供的检索方式，输入征订号、刊名、</a:t>
            </a:r>
            <a:r>
              <a:rPr lang="en-US" altLang="zh-CN" smtClean="0">
                <a:solidFill>
                  <a:srgbClr val="002060"/>
                </a:solidFill>
              </a:rPr>
              <a:t>ISSN</a:t>
            </a:r>
            <a:r>
              <a:rPr lang="zh-CN" altLang="en-US" smtClean="0">
                <a:solidFill>
                  <a:srgbClr val="002060"/>
                </a:solidFill>
              </a:rPr>
              <a:t>号等其中的一个数据，可以检索出期刊的</a:t>
            </a:r>
            <a:r>
              <a:rPr lang="en-US" altLang="zh-CN" smtClean="0">
                <a:solidFill>
                  <a:srgbClr val="002060"/>
                </a:solidFill>
              </a:rPr>
              <a:t>MARC</a:t>
            </a:r>
            <a:r>
              <a:rPr lang="zh-CN" altLang="en-US" smtClean="0">
                <a:solidFill>
                  <a:srgbClr val="002060"/>
                </a:solidFill>
              </a:rPr>
              <a:t>数据。</a:t>
            </a:r>
            <a:endParaRPr lang="en-US" altLang="zh-CN" smtClean="0">
              <a:solidFill>
                <a:srgbClr val="002060"/>
              </a:solidFill>
            </a:endParaRPr>
          </a:p>
          <a:p>
            <a:pPr eaLnBrk="1" hangingPunct="1"/>
            <a:r>
              <a:rPr lang="zh-CN" altLang="en-US" smtClean="0">
                <a:solidFill>
                  <a:srgbClr val="002060"/>
                </a:solidFill>
              </a:rPr>
              <a:t>核实到馆期刊是所订购的期刊后，可以根据期刊提供的信息设置“签收参数”，进行签收实现期刊的登到管理，读者在图书馆主页上能够查到信息。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z="2800" cap="none" smtClean="0"/>
              <a:t>汇文连续出版物系统</a:t>
            </a:r>
            <a:br>
              <a:rPr lang="zh-CN" altLang="en-US" sz="2800" cap="none" smtClean="0"/>
            </a:br>
            <a:r>
              <a:rPr lang="zh-CN" altLang="en-US" sz="2800" cap="none" smtClean="0">
                <a:solidFill>
                  <a:schemeClr val="accent2"/>
                </a:solidFill>
              </a:rPr>
              <a:t>现刊签收</a:t>
            </a:r>
            <a:r>
              <a:rPr lang="en-US" altLang="zh-CN" sz="2800" cap="none" smtClean="0">
                <a:solidFill>
                  <a:schemeClr val="accent2"/>
                </a:solidFill>
              </a:rPr>
              <a:t>— </a:t>
            </a:r>
            <a:r>
              <a:rPr lang="zh-CN" altLang="en-US" sz="2800" cap="none" smtClean="0">
                <a:solidFill>
                  <a:schemeClr val="accent2"/>
                </a:solidFill>
              </a:rPr>
              <a:t>设置签收参数</a:t>
            </a:r>
            <a:endParaRPr lang="en-US" altLang="zh-CN" sz="2800" cap="none" smtClean="0">
              <a:solidFill>
                <a:schemeClr val="accent2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z="2800" cap="none" smtClean="0"/>
              <a:t>汇文连续出版物系统</a:t>
            </a:r>
            <a:r>
              <a:rPr lang="en-US" altLang="zh-CN" sz="2800" cap="none" smtClean="0"/>
              <a:t>—</a:t>
            </a:r>
            <a:r>
              <a:rPr lang="zh-CN" altLang="en-US" cap="none" smtClean="0">
                <a:solidFill>
                  <a:schemeClr val="accent2"/>
                </a:solidFill>
              </a:rPr>
              <a:t>现刊签收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mtClean="0">
              <a:solidFill>
                <a:schemeClr val="accent2"/>
              </a:solidFill>
            </a:endParaRPr>
          </a:p>
        </p:txBody>
      </p:sp>
      <p:pic>
        <p:nvPicPr>
          <p:cNvPr id="33796" name="Picture 4" descr="GGTG}CGBRU}F0(YWP~XTH[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004175" cy="488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800" b="1" cap="none" smtClean="0"/>
              <a:t>汇文连续出版物模块</a:t>
            </a:r>
            <a:br>
              <a:rPr lang="zh-CN" altLang="en-US" sz="2800" b="1" cap="none" smtClean="0"/>
            </a:br>
            <a:r>
              <a:rPr lang="zh-CN" altLang="en-US" sz="2800" b="1" cap="none" smtClean="0">
                <a:solidFill>
                  <a:srgbClr val="00B0F0"/>
                </a:solidFill>
              </a:rPr>
              <a:t>现刊管理：现刊交接</a:t>
            </a:r>
            <a:endParaRPr lang="en-US" altLang="zh-CN" sz="2800" cap="none" smtClean="0">
              <a:solidFill>
                <a:srgbClr val="00B0F0"/>
              </a:solidFill>
            </a:endParaRPr>
          </a:p>
        </p:txBody>
      </p:sp>
      <p:sp>
        <p:nvSpPr>
          <p:cNvPr id="23554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000" smtClean="0"/>
              <a:t>    </a:t>
            </a:r>
            <a:r>
              <a:rPr lang="zh-CN" altLang="en-US" sz="2000" smtClean="0">
                <a:solidFill>
                  <a:srgbClr val="C00000"/>
                </a:solidFill>
              </a:rPr>
              <a:t>签收后的期刊，在现刊交接子模块，按照典藏地、日期等条件，生成交接单，并提供了打印已签收期刊明细表的功能。这样移交期刊的同时把交接清单交给阅览室，便于查找签收的期刊。</a:t>
            </a:r>
          </a:p>
        </p:txBody>
      </p:sp>
      <p:pic>
        <p:nvPicPr>
          <p:cNvPr id="23555" name="Picture 4" descr="K}1)6{8EATLO{O}8W}[_O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852738"/>
            <a:ext cx="6081713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200" b="1" cap="none" smtClean="0"/>
              <a:t>汇文连续出版物模块</a:t>
            </a:r>
            <a:br>
              <a:rPr lang="zh-CN" altLang="en-US" sz="3200" b="1" cap="none" smtClean="0"/>
            </a:br>
            <a:r>
              <a:rPr lang="zh-CN" altLang="en-US" sz="2400" b="1" cap="none" smtClean="0">
                <a:solidFill>
                  <a:srgbClr val="00B0F0"/>
                </a:solidFill>
              </a:rPr>
              <a:t>过刊管理：过刊下架、合订本验收</a:t>
            </a:r>
            <a:endParaRPr lang="zh-CN" altLang="en-US" sz="2400" cap="none" smtClean="0"/>
          </a:p>
        </p:txBody>
      </p:sp>
      <p:sp>
        <p:nvSpPr>
          <p:cNvPr id="24578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CN" altLang="en-US" smtClean="0"/>
              <a:t>每年年初，要将前一年到馆的期刊下架装订，工作量大，所需时间长。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通过“过刊下架”模块输入刊名等信息可以检索到需要下架的期刊，点击“下架”命令，完成下架工作。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根据期刊的版本情况，在“装订组织”模块设置合订本的装订册数等信息，形成明细表，送外装订。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对于装订好的合订本，通过“合订本验收”模块，输入条码号就可以完成合订本的验收，而不必进入编目系统进行合订本的回溯建库了。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z="3200" b="1" cap="none" smtClean="0"/>
              <a:t>汇文连续出版物模块</a:t>
            </a:r>
            <a:r>
              <a:rPr lang="en-US" altLang="zh-CN" sz="3200" b="1" cap="none" smtClean="0"/>
              <a:t>—</a:t>
            </a:r>
            <a:r>
              <a:rPr lang="zh-CN" altLang="en-US" sz="3200" b="1" cap="none" smtClean="0">
                <a:solidFill>
                  <a:schemeClr val="accent2"/>
                </a:solidFill>
              </a:rPr>
              <a:t>统计查询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mtClean="0"/>
              <a:t>统计查询功能可以实现对个人工作量的统计，打印输出年度馆藏订购清单，年度签收清单等。</a:t>
            </a:r>
          </a:p>
          <a:p>
            <a:pPr>
              <a:buFont typeface="Wingdings" pitchFamily="2" charset="2"/>
              <a:buNone/>
            </a:pPr>
            <a:endParaRPr lang="zh-CN" altLang="en-US" smtClean="0"/>
          </a:p>
        </p:txBody>
      </p:sp>
      <p:pic>
        <p:nvPicPr>
          <p:cNvPr id="34820" name="Picture 4" descr="BO827K{(%0{KWR862M8]X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65400"/>
            <a:ext cx="7043737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200" b="1" cap="none" smtClean="0"/>
              <a:t>汇文连续出版物模块</a:t>
            </a:r>
            <a:br>
              <a:rPr lang="zh-CN" altLang="en-US" sz="3200" b="1" cap="none" smtClean="0"/>
            </a:br>
            <a:r>
              <a:rPr lang="zh-CN" altLang="en-US" sz="2800" cap="none" smtClean="0">
                <a:solidFill>
                  <a:schemeClr val="accent2"/>
                </a:solidFill>
              </a:rPr>
              <a:t>汇文连续出版物系统的优势：</a:t>
            </a:r>
          </a:p>
        </p:txBody>
      </p:sp>
      <p:sp>
        <p:nvSpPr>
          <p:cNvPr id="25602" name="内容占位符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7467600" cy="4873625"/>
          </a:xfrm>
        </p:spPr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订购形式多样化  </a:t>
            </a:r>
            <a:r>
              <a:rPr lang="en-US" altLang="zh-CN" smtClean="0"/>
              <a:t>a.</a:t>
            </a:r>
            <a:r>
              <a:rPr lang="zh-CN" altLang="en-US" smtClean="0"/>
              <a:t>可直接手工输入数据新增期刊 </a:t>
            </a:r>
            <a:r>
              <a:rPr lang="en-US" altLang="zh-CN" smtClean="0"/>
              <a:t>b.</a:t>
            </a:r>
            <a:r>
              <a:rPr lang="zh-CN" altLang="en-US" smtClean="0"/>
              <a:t>从发行商提供的订购目录中选取数据 </a:t>
            </a:r>
            <a:r>
              <a:rPr lang="en-US" altLang="zh-CN" smtClean="0"/>
              <a:t>c.</a:t>
            </a:r>
            <a:r>
              <a:rPr lang="zh-CN" altLang="en-US" smtClean="0"/>
              <a:t>从往年订购信息中批量续订</a:t>
            </a:r>
          </a:p>
          <a:p>
            <a:pPr eaLnBrk="1" hangingPunct="1"/>
            <a:r>
              <a:rPr lang="zh-CN" altLang="en-US" smtClean="0"/>
              <a:t>订单处理多样化  可以成批处理，也可以单个处理；可分发行商、分文献类型、订购日期等不同的方式输出订单。</a:t>
            </a:r>
          </a:p>
          <a:p>
            <a:pPr eaLnBrk="1" hangingPunct="1"/>
            <a:r>
              <a:rPr lang="zh-CN" altLang="en-US" smtClean="0"/>
              <a:t>催缺记录自动生成，可分发行商打印缺期目录，或直接发邮件。</a:t>
            </a:r>
          </a:p>
          <a:p>
            <a:r>
              <a:rPr lang="zh-CN" altLang="en-US" smtClean="0"/>
              <a:t>统计功能强大  签到统计、订购、交换、赠送的份数统计</a:t>
            </a:r>
            <a:r>
              <a:rPr lang="en-US" altLang="zh-CN" smtClean="0"/>
              <a:t>, </a:t>
            </a:r>
            <a:r>
              <a:rPr lang="zh-CN" altLang="en-US" smtClean="0"/>
              <a:t>期刊装订的种、册及金额、期刊编目的种数和册数。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6626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9600" smtClean="0">
                <a:solidFill>
                  <a:srgbClr val="FF0000"/>
                </a:solidFill>
              </a:rPr>
              <a:t>      </a:t>
            </a:r>
            <a:r>
              <a:rPr lang="zh-CN" altLang="en-US" sz="8000" smtClean="0">
                <a:solidFill>
                  <a:srgbClr val="FF0000"/>
                </a:solidFill>
              </a:rPr>
              <a:t>谢谢大家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9600" smtClean="0">
              <a:solidFill>
                <a:srgbClr val="FF0000"/>
              </a:solidFill>
            </a:endParaRPr>
          </a:p>
          <a:p>
            <a:pPr eaLnBrk="1" hangingPunct="1"/>
            <a:endParaRPr lang="zh-CN" altLang="en-US" sz="9600" smtClean="0">
              <a:solidFill>
                <a:srgbClr val="FF0000"/>
              </a:solidFill>
            </a:endParaRPr>
          </a:p>
          <a:p>
            <a:pPr eaLnBrk="1" hangingPunct="1"/>
            <a:endParaRPr lang="zh-CN" altLang="en-US" sz="9600" smtClean="0">
              <a:solidFill>
                <a:srgbClr val="FF0000"/>
              </a:solidFill>
            </a:endParaRPr>
          </a:p>
        </p:txBody>
      </p:sp>
      <p:pic>
        <p:nvPicPr>
          <p:cNvPr id="26629" name="Picture 5" descr="]26S$4XGN4F`_G)``JSE]_X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500438"/>
            <a:ext cx="280035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3200" b="1" dirty="0" smtClean="0"/>
              <a:t>汇文连续出版物系统</a:t>
            </a:r>
            <a:endParaRPr lang="zh-CN" altLang="en-US" b="1" dirty="0"/>
          </a:p>
        </p:txBody>
      </p:sp>
      <p:sp>
        <p:nvSpPr>
          <p:cNvPr id="14338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汇文系统的期刊管理模块是根据连续出版物的特点而开发、设置的一条龙式的管理系统。</a:t>
            </a:r>
            <a:endParaRPr lang="en-US" altLang="zh-CN" b="1" smtClean="0"/>
          </a:p>
          <a:p>
            <a:pPr eaLnBrk="1" hangingPunct="1"/>
            <a:endParaRPr lang="en-US" altLang="zh-CN" b="1" smtClean="0"/>
          </a:p>
          <a:p>
            <a:pPr eaLnBrk="1" hangingPunct="1"/>
            <a:r>
              <a:rPr lang="zh-CN" altLang="en-US" b="1" smtClean="0"/>
              <a:t>可以实现期刊从现刊阶段到过刊阶段的系列化管理。</a:t>
            </a:r>
            <a:endParaRPr lang="en-US" altLang="zh-CN" b="1" smtClean="0"/>
          </a:p>
          <a:p>
            <a:pPr eaLnBrk="1" hangingPunct="1"/>
            <a:endParaRPr lang="en-US" altLang="zh-CN" b="1" smtClean="0"/>
          </a:p>
          <a:p>
            <a:r>
              <a:rPr lang="zh-CN" altLang="zh-CN" b="1" smtClean="0"/>
              <a:t>适合于从独立馆到主/ 分馆、馆/ 系模式的不同应用环境</a:t>
            </a:r>
            <a:r>
              <a:rPr lang="zh-CN" altLang="en-US" b="1" smtClean="0"/>
              <a:t>。</a:t>
            </a:r>
            <a:endParaRPr lang="en-US" altLang="zh-CN" b="1" smtClean="0"/>
          </a:p>
          <a:p>
            <a:pPr eaLnBrk="1" hangingPunct="1"/>
            <a:endParaRPr lang="en-US" altLang="zh-CN" b="1" smtClean="0"/>
          </a:p>
          <a:p>
            <a:pPr eaLnBrk="1" hangingPunct="1"/>
            <a:endParaRPr lang="en-US" altLang="zh-CN" b="1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200" cap="none" smtClean="0"/>
              <a:t>汇文连续出版物系统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557338"/>
            <a:ext cx="7467600" cy="487362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zh-CN" altLang="en-US" b="1" smtClean="0"/>
              <a:t>期刊工作流程：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u="sng" smtClean="0">
                <a:solidFill>
                  <a:srgbClr val="C00000"/>
                </a:solidFill>
              </a:rPr>
              <a:t>征订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smtClean="0"/>
              <a:t>    </a:t>
            </a:r>
            <a:r>
              <a:rPr lang="zh-CN" altLang="en-US" b="1" u="sng" smtClean="0">
                <a:solidFill>
                  <a:srgbClr val="FFC000"/>
                </a:solidFill>
              </a:rPr>
              <a:t>订购（订单组织）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mtClean="0"/>
              <a:t>                        </a:t>
            </a:r>
            <a:r>
              <a:rPr lang="zh-CN" altLang="en-US" b="1" u="sng" smtClean="0">
                <a:solidFill>
                  <a:srgbClr val="92D050"/>
                </a:solidFill>
              </a:rPr>
              <a:t>现刊签收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mtClean="0"/>
              <a:t>                                  </a:t>
            </a:r>
            <a:r>
              <a:rPr lang="zh-CN" altLang="en-US" b="1" u="sng" smtClean="0">
                <a:solidFill>
                  <a:srgbClr val="00B0F0"/>
                </a:solidFill>
              </a:rPr>
              <a:t>现刊交接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mtClean="0"/>
              <a:t>                                             </a:t>
            </a:r>
            <a:r>
              <a:rPr lang="zh-CN" altLang="en-US" b="1" u="sng" smtClean="0">
                <a:solidFill>
                  <a:srgbClr val="7030A0"/>
                </a:solidFill>
              </a:rPr>
              <a:t>过刊下架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mtClean="0"/>
              <a:t>                                                        </a:t>
            </a:r>
            <a:r>
              <a:rPr lang="zh-CN" altLang="en-US" b="1" u="sng" smtClean="0">
                <a:solidFill>
                  <a:srgbClr val="002060"/>
                </a:solidFill>
              </a:rPr>
              <a:t>过刊装订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mtClean="0"/>
              <a:t>                                                                 </a:t>
            </a:r>
            <a:r>
              <a:rPr lang="zh-CN" altLang="en-US" b="1" u="sng" smtClean="0">
                <a:solidFill>
                  <a:srgbClr val="FF0000"/>
                </a:solidFill>
              </a:rPr>
              <a:t>验收典藏</a:t>
            </a:r>
            <a:endParaRPr lang="en-US" altLang="zh-CN" b="1" u="sng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200" dirty="0" smtClean="0"/>
              <a:t>汇文连续出版物系统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模块的主要功能：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1"/>
          </p:nvPr>
        </p:nvGraphicFramePr>
        <p:xfrm>
          <a:off x="827584" y="1412776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200" b="1" cap="none" smtClean="0"/>
              <a:t>汇文连续出版物系统</a:t>
            </a:r>
            <a:r>
              <a:rPr lang="en-US" altLang="zh-CN" sz="3200" b="1" cap="none" smtClean="0"/>
              <a:t>—</a:t>
            </a:r>
            <a:r>
              <a:rPr lang="zh-CN" altLang="en-US" sz="3200" b="1" cap="none" smtClean="0">
                <a:solidFill>
                  <a:srgbClr val="00B0F0"/>
                </a:solidFill>
              </a:rPr>
              <a:t>参数设置</a:t>
            </a:r>
            <a:endParaRPr lang="zh-CN" altLang="en-US" sz="3200" cap="none" smtClean="0">
              <a:solidFill>
                <a:srgbClr val="00B0F0"/>
              </a:solidFill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000" smtClean="0">
                <a:solidFill>
                  <a:srgbClr val="0070C0"/>
                </a:solidFill>
              </a:rPr>
              <a:t>该模块主要实现对订户列表、发行商、经费项目管理。为下一步的期刊征订和签收催缺管理做好准备。</a:t>
            </a:r>
          </a:p>
        </p:txBody>
      </p:sp>
      <p:pic>
        <p:nvPicPr>
          <p:cNvPr id="17411" name="Picture 4" descr="KMUV)5O`7MQS9WP2R]TS2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492375"/>
            <a:ext cx="7072312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zh-CN" altLang="en-US" smtClean="0"/>
              <a:t>在此模块中，可以实现多种格式征订数据转入，使用汇文连续出版物管理的第一步</a:t>
            </a:r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zh-CN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zh-CN" altLang="en-US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800" b="1" cap="none" smtClean="0"/>
              <a:t>汇文连续出版物系统</a:t>
            </a:r>
            <a:r>
              <a:rPr lang="en-US" altLang="zh-CN" sz="2800" b="1" cap="none" smtClean="0"/>
              <a:t>—</a:t>
            </a:r>
            <a:r>
              <a:rPr lang="zh-CN" altLang="en-US" sz="2800" b="1" cap="none" smtClean="0">
                <a:solidFill>
                  <a:srgbClr val="00B0F0"/>
                </a:solidFill>
              </a:rPr>
              <a:t>征订订购管理</a:t>
            </a:r>
            <a:endParaRPr lang="zh-CN" altLang="en-US" cap="none" smtClean="0">
              <a:solidFill>
                <a:srgbClr val="00B0F0"/>
              </a:solidFill>
            </a:endParaRPr>
          </a:p>
        </p:txBody>
      </p:sp>
      <p:pic>
        <p:nvPicPr>
          <p:cNvPr id="18435" name="Picture 3" descr="ZL@BTO@4Q@PHQQ(~GDJ](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08275"/>
            <a:ext cx="64928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404813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zh-CN" altLang="en-US" sz="2800" cap="none" dirty="0" smtClean="0"/>
              <a:t/>
            </a:r>
            <a:br>
              <a:rPr lang="zh-CN" altLang="en-US" sz="2800" cap="none" dirty="0" smtClean="0"/>
            </a:br>
            <a:r>
              <a:rPr lang="zh-CN" altLang="en-US" sz="2800" cap="none" dirty="0" smtClean="0"/>
              <a:t/>
            </a:r>
            <a:br>
              <a:rPr lang="zh-CN" altLang="en-US" sz="2800" cap="none" dirty="0" smtClean="0"/>
            </a:br>
            <a:r>
              <a:rPr lang="zh-CN" altLang="en-US" sz="3600" cap="none" dirty="0" smtClean="0"/>
              <a:t>汇文连续出版物系统</a:t>
            </a:r>
            <a:r>
              <a:rPr lang="zh-CN" altLang="en-US" sz="2800" cap="none" dirty="0" smtClean="0"/>
              <a:t/>
            </a:r>
            <a:br>
              <a:rPr lang="zh-CN" altLang="en-US" sz="2800" cap="none" dirty="0" smtClean="0"/>
            </a:br>
            <a:r>
              <a:rPr lang="zh-CN" altLang="en-US" sz="2800" cap="none" dirty="0" smtClean="0">
                <a:solidFill>
                  <a:srgbClr val="6B76E3"/>
                </a:solidFill>
              </a:rPr>
              <a:t>订购目录的生成与组织</a:t>
            </a:r>
            <a:r>
              <a:rPr lang="zh-CN" altLang="en-US" sz="2800" cap="none" dirty="0" smtClean="0"/>
              <a:t/>
            </a:r>
            <a:br>
              <a:rPr lang="zh-CN" altLang="en-US" sz="2800" cap="none" dirty="0" smtClean="0"/>
            </a:br>
            <a:endParaRPr lang="en-US" altLang="zh-CN" sz="2800" cap="none" dirty="0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在订购组织中，将征订目录中导入的征订明细，进行复制，粘贴到某个发行商的订购目录中，形成订购目录。</a:t>
            </a:r>
          </a:p>
          <a:p>
            <a:pPr eaLnBrk="1" hangingPunct="1"/>
            <a:r>
              <a:rPr lang="zh-CN" altLang="en-US" smtClean="0"/>
              <a:t>新生成的订购目录为红色，需要填写订户、经费来源、复本、分配地、排架号等订户信息。</a:t>
            </a:r>
          </a:p>
          <a:p>
            <a:pPr eaLnBrk="1" hangingPunct="1"/>
            <a:r>
              <a:rPr lang="zh-CN" altLang="en-US" smtClean="0"/>
              <a:t>将订户信息完成后，点击保存，弹出查重页面，按照所选条件进行查重，将订单与期刊的</a:t>
            </a:r>
            <a:r>
              <a:rPr lang="en-US" altLang="zh-CN" smtClean="0"/>
              <a:t>MARC</a:t>
            </a:r>
            <a:r>
              <a:rPr lang="zh-CN" altLang="en-US" smtClean="0"/>
              <a:t>数据连接，就形成了一条内容完整的订单数据。</a:t>
            </a:r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800" cap="none" smtClean="0"/>
              <a:t>汇文连续出版物系统</a:t>
            </a:r>
            <a:r>
              <a:rPr lang="en-US" altLang="zh-CN" sz="2800" cap="none" smtClean="0"/>
              <a:t>—</a:t>
            </a:r>
            <a:r>
              <a:rPr lang="zh-CN" altLang="en-US" sz="2800" cap="none" smtClean="0">
                <a:solidFill>
                  <a:schemeClr val="accent2"/>
                </a:solidFill>
              </a:rPr>
              <a:t>期刊订购目录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</p:txBody>
      </p:sp>
      <p:pic>
        <p:nvPicPr>
          <p:cNvPr id="20483" name="Picture 5" descr="}YB_I0_9A7}KZ1R]6A}U(3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7373938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200" cap="none" smtClean="0"/>
              <a:t>汇文连续出版物系统</a:t>
            </a:r>
            <a:br>
              <a:rPr lang="zh-CN" altLang="en-US" sz="3200" cap="none" smtClean="0"/>
            </a:br>
            <a:endParaRPr lang="zh-CN" altLang="en-US" sz="3200" cap="none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mtClean="0">
                <a:solidFill>
                  <a:schemeClr val="accent2"/>
                </a:solidFill>
              </a:rPr>
              <a:t>订购目录中的订购和订户信息</a:t>
            </a:r>
            <a:endParaRPr lang="en-US" altLang="zh-CN" smtClean="0">
              <a:solidFill>
                <a:schemeClr val="accent2"/>
              </a:solidFill>
            </a:endParaRPr>
          </a:p>
        </p:txBody>
      </p:sp>
      <p:pic>
        <p:nvPicPr>
          <p:cNvPr id="21507" name="Picture 6" descr="7%(N6V7W6]GJ55HWXD0OE5I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36838"/>
            <a:ext cx="72485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凸显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1413</TotalTime>
  <Words>1119</Words>
  <Application>Microsoft Office PowerPoint</Application>
  <PresentationFormat>全屏显示(4:3)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7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Century Schoolbook</vt:lpstr>
      <vt:lpstr>华文楷体</vt:lpstr>
      <vt:lpstr>Wingdings</vt:lpstr>
      <vt:lpstr>Wingdings 2</vt:lpstr>
      <vt:lpstr>Calibri</vt:lpstr>
      <vt:lpstr>凸显</vt:lpstr>
      <vt:lpstr>凸显</vt:lpstr>
      <vt:lpstr>凸显</vt:lpstr>
      <vt:lpstr>凸显</vt:lpstr>
      <vt:lpstr>凸显</vt:lpstr>
      <vt:lpstr>凸显</vt:lpstr>
      <vt:lpstr>凸显</vt:lpstr>
      <vt:lpstr>汇文连续出版物系统</vt:lpstr>
      <vt:lpstr>汇文连续出版物系统</vt:lpstr>
      <vt:lpstr>汇文连续出版物系统</vt:lpstr>
      <vt:lpstr>汇文连续出版物系统 模块的主要功能：</vt:lpstr>
      <vt:lpstr>汇文连续出版物系统—参数设置</vt:lpstr>
      <vt:lpstr>汇文连续出版物系统—征订订购管理</vt:lpstr>
      <vt:lpstr>  汇文连续出版物系统 订购目录的生成与组织 </vt:lpstr>
      <vt:lpstr>汇文连续出版物系统—期刊订购目录</vt:lpstr>
      <vt:lpstr>汇文连续出版物系统 </vt:lpstr>
      <vt:lpstr>汇文连续出版物系统 现刊管理：现刊签收</vt:lpstr>
      <vt:lpstr>汇文连续出版物系统 现刊签收— 设置签收参数</vt:lpstr>
      <vt:lpstr>汇文连续出版物系统—现刊签收</vt:lpstr>
      <vt:lpstr>汇文连续出版物模块 现刊管理：现刊交接</vt:lpstr>
      <vt:lpstr>汇文连续出版物模块 过刊管理：过刊下架、合订本验收</vt:lpstr>
      <vt:lpstr>汇文连续出版物模块—统计查询</vt:lpstr>
      <vt:lpstr>汇文连续出版物模块 汇文连续出版物系统的优势：</vt:lpstr>
      <vt:lpstr>幻灯片 17</vt:lpstr>
    </vt:vector>
  </TitlesOfParts>
  <Company>20120308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dell</cp:lastModifiedBy>
  <cp:revision>163</cp:revision>
  <dcterms:created xsi:type="dcterms:W3CDTF">2013-06-19T11:24:46Z</dcterms:created>
  <dcterms:modified xsi:type="dcterms:W3CDTF">2013-06-21T06:42:32Z</dcterms:modified>
</cp:coreProperties>
</file>