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sldIdLst>
    <p:sldId id="256" r:id="rId2"/>
    <p:sldId id="257" r:id="rId3"/>
    <p:sldId id="258" r:id="rId4"/>
    <p:sldId id="260" r:id="rId5"/>
    <p:sldId id="261" r:id="rId6"/>
    <p:sldId id="295" r:id="rId7"/>
    <p:sldId id="296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87" r:id="rId18"/>
    <p:sldId id="288" r:id="rId19"/>
    <p:sldId id="300" r:id="rId20"/>
    <p:sldId id="297" r:id="rId21"/>
    <p:sldId id="298" r:id="rId22"/>
    <p:sldId id="299" r:id="rId23"/>
    <p:sldId id="302" r:id="rId24"/>
    <p:sldId id="310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3" r:id="rId33"/>
    <p:sldId id="311" r:id="rId34"/>
    <p:sldId id="312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48" r:id="rId48"/>
    <p:sldId id="349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50" r:id="rId68"/>
    <p:sldId id="351" r:id="rId69"/>
    <p:sldId id="352" r:id="rId70"/>
    <p:sldId id="353" r:id="rId71"/>
    <p:sldId id="354" r:id="rId7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2" d="100"/>
          <a:sy n="72" d="100"/>
        </p:scale>
        <p:origin x="-110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6" name="日期占位符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E51294-09A3-4AFA-BBB6-A0B1E34A200C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7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42201E-04CF-41D6-A9CD-A8D12FE214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29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C628-17F8-49D1-B592-CD439ABC6020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1F3A-AC95-40E9-AEF1-223CB19682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3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73964C-7D22-476D-A04A-31AE0E0CDC0A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12F8795-9AA8-43D2-BE5A-1468C06FE7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1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6FAC-1AA6-49A9-A0F8-948C6DE16883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C4A1-8A79-4213-942C-2441731E26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7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A6334E-BE10-4D6A-AD22-17962DBCD686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C4228-FF93-4E26-BBC4-33F9FCA053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16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E3C8-4825-48B7-A483-84D1021984F1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F607-2C4F-438D-80C7-6172329198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7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2615-2E07-45A1-8700-FF4ED73B688E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9EFB-5FEF-40BA-B8FA-90F6616BF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6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6CBE-7F8D-42A4-AB5C-2CE34BDE7F1A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CEDE-2195-445B-BAA5-2B1FA99030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8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2CB9-5D37-4C33-A1F7-0799BEA3A894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A969-4460-44C8-973C-7B599C34B1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88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5455-EFBB-4DFA-B3E2-3160BB7A90E7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5A2-F0F5-442C-BFAE-3EED69B97E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6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矩形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09B12-39EC-43FC-BC01-AAE79212C37C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6CD2F-780E-4526-9766-A219BBE67B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2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30" name="文本占位符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ea typeface="宋体" pitchFamily="2" charset="-122"/>
              </a:defRPr>
            </a:lvl1pPr>
            <a:extLst/>
          </a:lstStyle>
          <a:p>
            <a:pPr>
              <a:defRPr/>
            </a:pPr>
            <a:fld id="{F99F418E-9AE9-455A-A840-9E06B744E46A}" type="datetimeFigureOut">
              <a:rPr lang="zh-CN" altLang="en-US"/>
              <a:pPr>
                <a:defRPr/>
              </a:pPr>
              <a:t>2013-6-7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ea typeface="宋体" pitchFamily="2" charset="-122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ea typeface="宋体" pitchFamily="2" charset="-122"/>
              </a:defRPr>
            </a:lvl1pPr>
            <a:extLst/>
          </a:lstStyle>
          <a:p>
            <a:pPr>
              <a:defRPr/>
            </a:pPr>
            <a:fld id="{8B9BA9EF-A993-41CA-BF6F-E8353798E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06" r:id="rId2"/>
    <p:sldLayoutId id="2147484414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5" r:id="rId9"/>
    <p:sldLayoutId id="2147484412" r:id="rId10"/>
    <p:sldLayoutId id="21474844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ea typeface="黑体" pitchFamily="2" charset="-122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916833"/>
            <a:ext cx="8136904" cy="7200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基于汇文系统的馆藏图书借阅服务</a:t>
            </a:r>
            <a:endParaRPr lang="zh-CN" altLang="en-US" dirty="0"/>
          </a:p>
        </p:txBody>
      </p:sp>
      <p:sp>
        <p:nvSpPr>
          <p:cNvPr id="6147" name="副标题 8"/>
          <p:cNvSpPr>
            <a:spLocks noGrp="1"/>
          </p:cNvSpPr>
          <p:nvPr>
            <p:ph type="subTitle" idx="1"/>
          </p:nvPr>
        </p:nvSpPr>
        <p:spPr>
          <a:xfrm>
            <a:off x="4284663" y="4076700"/>
            <a:ext cx="1008062" cy="720725"/>
          </a:xfrm>
        </p:spPr>
        <p:txBody>
          <a:bodyPr/>
          <a:lstStyle/>
          <a:p>
            <a:pPr eaLnBrk="1" hangingPunct="1"/>
            <a:r>
              <a:rPr lang="zh-CN" altLang="en-US" sz="3600" smtClean="0"/>
              <a:t>王刚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普通书</a:t>
            </a:r>
            <a:r>
              <a:rPr lang="en-US" altLang="zh-CN" sz="4000" dirty="0" smtClean="0"/>
              <a:t>31</a:t>
            </a:r>
            <a:r>
              <a:rPr lang="zh-CN" altLang="en-US" sz="4000" dirty="0" smtClean="0"/>
              <a:t>天规则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读者类型：本科生、留学本科生、进修生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规则特点：借期</a:t>
            </a:r>
            <a:r>
              <a:rPr lang="en-US" altLang="zh-CN" smtClean="0"/>
              <a:t>31</a:t>
            </a:r>
            <a:r>
              <a:rPr lang="zh-CN" altLang="en-US" smtClean="0"/>
              <a:t>天，可续借一次；逾期罚款￥</a:t>
            </a:r>
            <a:r>
              <a:rPr lang="en-US" altLang="zh-CN" smtClean="0"/>
              <a:t>0.10/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普通书</a:t>
            </a:r>
            <a:r>
              <a:rPr lang="en-US" altLang="zh-CN" sz="4000" dirty="0" smtClean="0"/>
              <a:t>31</a:t>
            </a:r>
            <a:r>
              <a:rPr lang="zh-CN" altLang="en-US" sz="4000" dirty="0" smtClean="0"/>
              <a:t>天规则</a:t>
            </a:r>
            <a:r>
              <a:rPr lang="en-US" altLang="zh-CN" sz="4000" dirty="0" smtClean="0"/>
              <a:t>1</a:t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读者类型：馆际互借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规则特点：借期</a:t>
            </a:r>
            <a:r>
              <a:rPr lang="en-US" altLang="zh-CN" smtClean="0"/>
              <a:t>31</a:t>
            </a:r>
            <a:r>
              <a:rPr lang="zh-CN" altLang="en-US" smtClean="0"/>
              <a:t>天，不可续借；逾期罚款￥</a:t>
            </a:r>
            <a:r>
              <a:rPr lang="en-US" altLang="zh-CN" smtClean="0"/>
              <a:t>0.50/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普通书</a:t>
            </a:r>
            <a:r>
              <a:rPr lang="en-US" altLang="zh-CN" sz="4000" dirty="0" smtClean="0"/>
              <a:t>31</a:t>
            </a:r>
            <a:r>
              <a:rPr lang="zh-CN" altLang="en-US" sz="4000" dirty="0" smtClean="0"/>
              <a:t>天规则</a:t>
            </a:r>
            <a:r>
              <a:rPr lang="en-US" altLang="zh-CN" sz="4000" dirty="0"/>
              <a:t>2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读者类型：天大读者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规则特点：借期</a:t>
            </a:r>
            <a:r>
              <a:rPr lang="en-US" altLang="zh-CN" smtClean="0"/>
              <a:t>31</a:t>
            </a:r>
            <a:r>
              <a:rPr lang="zh-CN" altLang="en-US" smtClean="0"/>
              <a:t>天，可续借一次；逾期罚款￥</a:t>
            </a:r>
            <a:r>
              <a:rPr lang="en-US" altLang="zh-CN" smtClean="0"/>
              <a:t>0.50/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新书校内读者规则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smtClean="0"/>
              <a:t>读者类型：教职员工、外籍教师、进修教师、访问学者、在校生、在职研究生、特聘教师</a:t>
            </a:r>
            <a:endParaRPr lang="en-US" altLang="zh-CN" sz="2400" smtClean="0"/>
          </a:p>
          <a:p>
            <a:endParaRPr lang="en-US" altLang="zh-CN" sz="2400" smtClean="0"/>
          </a:p>
          <a:p>
            <a:r>
              <a:rPr lang="zh-CN" altLang="en-US" sz="2400" smtClean="0"/>
              <a:t>规则特点：借期</a:t>
            </a:r>
            <a:r>
              <a:rPr lang="en-US" altLang="zh-CN" sz="2400" smtClean="0"/>
              <a:t>15</a:t>
            </a:r>
            <a:r>
              <a:rPr lang="zh-CN" altLang="en-US" sz="2400" smtClean="0"/>
              <a:t>天，不可续借；逾期罚款￥</a:t>
            </a:r>
            <a:r>
              <a:rPr lang="en-US" altLang="zh-CN" sz="2400" smtClean="0"/>
              <a:t>0.20/</a:t>
            </a:r>
            <a:r>
              <a:rPr lang="zh-CN" altLang="en-US" sz="2400" smtClean="0"/>
              <a:t>册</a:t>
            </a:r>
            <a:r>
              <a:rPr lang="en-US" altLang="zh-CN" sz="2400" smtClean="0"/>
              <a:t>/</a:t>
            </a:r>
            <a:r>
              <a:rPr lang="zh-CN" altLang="en-US" sz="2400" smtClean="0"/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新书校外读者规则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读者类型：天大读者、馆际互借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规则特点：借期</a:t>
            </a:r>
            <a:r>
              <a:rPr lang="en-US" altLang="zh-CN" smtClean="0"/>
              <a:t>15</a:t>
            </a:r>
            <a:r>
              <a:rPr lang="zh-CN" altLang="en-US" smtClean="0"/>
              <a:t>天，不可续借；逾期罚款￥</a:t>
            </a:r>
            <a:r>
              <a:rPr lang="en-US" altLang="zh-CN" smtClean="0"/>
              <a:t>0.50/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外文库本</a:t>
            </a:r>
            <a:r>
              <a:rPr lang="en-US" altLang="zh-CN" sz="4000" dirty="0" smtClean="0"/>
              <a:t>5</a:t>
            </a:r>
            <a:r>
              <a:rPr lang="zh-CN" altLang="en-US" sz="4000" dirty="0" smtClean="0"/>
              <a:t>册规则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读者类型：教职工（除去工人和退休</a:t>
            </a:r>
            <a:r>
              <a:rPr lang="en-US" altLang="zh-CN" smtClean="0"/>
              <a:t>3</a:t>
            </a:r>
            <a:r>
              <a:rPr lang="zh-CN" altLang="en-US" smtClean="0"/>
              <a:t>）、外籍教师、进修教师、访问学者、博士后、特聘教师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规则特点：外文库本书最多借</a:t>
            </a:r>
            <a:r>
              <a:rPr lang="en-US" altLang="zh-CN" smtClean="0"/>
              <a:t>5</a:t>
            </a:r>
            <a:r>
              <a:rPr lang="zh-CN" altLang="en-US" smtClean="0"/>
              <a:t>册；逾期罚款￥</a:t>
            </a:r>
            <a:r>
              <a:rPr lang="en-US" altLang="zh-CN" smtClean="0"/>
              <a:t>0.20/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 smtClean="0"/>
              <a:t>外文库本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册规则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endParaRPr lang="zh-CN" altLang="en-US" dirty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读者类型：工人、退休</a:t>
            </a:r>
            <a:r>
              <a:rPr lang="en-US" altLang="zh-CN" smtClean="0"/>
              <a:t>3</a:t>
            </a:r>
            <a:r>
              <a:rPr lang="zh-CN" altLang="en-US" smtClean="0"/>
              <a:t>、在校生、留学生、在职研究生、进修生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规则特点：外文库本书最多借</a:t>
            </a:r>
            <a:r>
              <a:rPr lang="en-US" altLang="zh-CN" smtClean="0"/>
              <a:t>2</a:t>
            </a:r>
            <a:r>
              <a:rPr lang="zh-CN" altLang="en-US" smtClean="0"/>
              <a:t>册；逾期罚款￥</a:t>
            </a:r>
            <a:r>
              <a:rPr lang="en-US" altLang="zh-CN" smtClean="0"/>
              <a:t>0.20/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中文库本经济分馆规则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读者类型：教职工、外籍教师、进修教师、访问学者、博士后、博士生、硕士生、留学博士生、留学硕士生、在职研究生、特聘教师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规则特点：借期</a:t>
            </a:r>
            <a:r>
              <a:rPr lang="en-US" altLang="zh-CN" smtClean="0"/>
              <a:t>15</a:t>
            </a:r>
            <a:r>
              <a:rPr lang="zh-CN" altLang="en-US" smtClean="0"/>
              <a:t>天，不续借；逾期罚款￥</a:t>
            </a:r>
            <a:r>
              <a:rPr lang="en-US" altLang="zh-CN" smtClean="0"/>
              <a:t>0.20/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dirty="0" smtClean="0"/>
              <a:t>馆际互借证规则</a:t>
            </a:r>
            <a:endParaRPr lang="en-US" altLang="zh-CN" sz="4000" dirty="0" smtClean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说明：馆际互借证是本馆有效读者到本市各高校和其他图书馆的借书凭证，读者需到新馆</a:t>
            </a:r>
            <a:r>
              <a:rPr lang="en-US" altLang="zh-CN" smtClean="0"/>
              <a:t>303</a:t>
            </a:r>
            <a:r>
              <a:rPr lang="zh-CN" altLang="en-US" smtClean="0"/>
              <a:t>办理借阅和登记手续，每证按一册图书对待，直接借到读者相关账户内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规则特点：借期</a:t>
            </a:r>
            <a:r>
              <a:rPr lang="en-US" altLang="zh-CN" smtClean="0"/>
              <a:t>33</a:t>
            </a:r>
            <a:r>
              <a:rPr lang="zh-CN" altLang="en-US" smtClean="0"/>
              <a:t>天，不续借；逾期罚款￥</a:t>
            </a:r>
            <a:r>
              <a:rPr lang="en-US" altLang="zh-CN" smtClean="0"/>
              <a:t>0.50/</a:t>
            </a:r>
            <a:r>
              <a:rPr lang="zh-CN" altLang="en-US" smtClean="0"/>
              <a:t>册</a:t>
            </a:r>
            <a:r>
              <a:rPr lang="en-US" altLang="zh-CN" smtClean="0"/>
              <a:t>/</a:t>
            </a:r>
            <a:r>
              <a:rPr lang="zh-CN" altLang="en-US" smtClean="0"/>
              <a:t>天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dirty="0" smtClean="0"/>
              <a:t>馆际互借证规则</a:t>
            </a:r>
            <a:endParaRPr lang="zh-CN" altLang="en-US" dirty="0"/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4" b="34610"/>
          <a:stretch>
            <a:fillRect/>
          </a:stretch>
        </p:blipFill>
        <p:spPr bwMode="auto">
          <a:xfrm>
            <a:off x="0" y="1484313"/>
            <a:ext cx="813435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汇文文献信息服务系统</a:t>
            </a:r>
            <a:endParaRPr lang="zh-CN" altLang="en-US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目前我馆使用的是汇文文献信息服务系统</a:t>
            </a:r>
            <a:r>
              <a:rPr lang="en-US" altLang="zh-CN" dirty="0" smtClean="0"/>
              <a:t>LIBSYS5.0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21</a:t>
            </a:r>
            <a:r>
              <a:rPr lang="zh-CN" altLang="en-US" dirty="0" smtClean="0"/>
              <a:t>日在我馆流通部门试运行</a:t>
            </a:r>
            <a:endParaRPr lang="en-US" altLang="zh-CN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23</a:t>
            </a:r>
            <a:r>
              <a:rPr lang="zh-CN" altLang="en-US" dirty="0" smtClean="0"/>
              <a:t>日第三届读书节正式启用</a:t>
            </a:r>
            <a:endParaRPr lang="en-US" altLang="zh-CN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　　</a:t>
            </a:r>
            <a:endParaRPr lang="zh-CN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附馆际互借单位名单（高校馆</a:t>
            </a:r>
            <a:r>
              <a:rPr lang="zh-CN" altLang="en-US" dirty="0"/>
              <a:t>）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zh-CN" smtClean="0"/>
              <a:t>天津大学图书馆</a:t>
            </a:r>
          </a:p>
          <a:p>
            <a:r>
              <a:rPr lang="zh-CN" altLang="zh-CN" smtClean="0"/>
              <a:t>天津工业大学图书馆</a:t>
            </a:r>
          </a:p>
          <a:p>
            <a:r>
              <a:rPr lang="zh-CN" altLang="zh-CN" smtClean="0"/>
              <a:t>天津科技大学图书馆</a:t>
            </a:r>
          </a:p>
          <a:p>
            <a:r>
              <a:rPr lang="zh-CN" altLang="zh-CN" smtClean="0"/>
              <a:t>天津理工大学图书馆</a:t>
            </a:r>
          </a:p>
          <a:p>
            <a:r>
              <a:rPr lang="zh-CN" altLang="zh-CN" smtClean="0"/>
              <a:t>天津师范大学图书馆</a:t>
            </a:r>
          </a:p>
          <a:p>
            <a:r>
              <a:rPr lang="zh-CN" altLang="zh-CN" smtClean="0"/>
              <a:t>天津商业大学图书馆</a:t>
            </a:r>
          </a:p>
          <a:p>
            <a:r>
              <a:rPr lang="zh-CN" altLang="zh-CN" smtClean="0"/>
              <a:t>天津财经大学图书馆</a:t>
            </a:r>
          </a:p>
          <a:p>
            <a:r>
              <a:rPr lang="zh-CN" altLang="zh-CN" smtClean="0"/>
              <a:t>天津医科大学图书馆</a:t>
            </a:r>
          </a:p>
          <a:p>
            <a:r>
              <a:rPr lang="zh-CN" altLang="zh-CN" smtClean="0"/>
              <a:t>天津中医药大学图书馆</a:t>
            </a:r>
          </a:p>
          <a:p>
            <a:r>
              <a:rPr lang="zh-CN" altLang="zh-CN" smtClean="0"/>
              <a:t>天津外国语学院图书馆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附馆际互借单位名单（高校馆）</a:t>
            </a:r>
            <a:endParaRPr lang="zh-CN" altLang="en-US" dirty="0"/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天津城市建设学院图书馆</a:t>
            </a:r>
          </a:p>
          <a:p>
            <a:r>
              <a:rPr lang="zh-CN" altLang="zh-CN" smtClean="0"/>
              <a:t>天津农学院图书馆</a:t>
            </a:r>
          </a:p>
          <a:p>
            <a:r>
              <a:rPr lang="zh-CN" altLang="zh-CN" smtClean="0"/>
              <a:t>天津音乐学院图书馆</a:t>
            </a:r>
          </a:p>
          <a:p>
            <a:r>
              <a:rPr lang="zh-CN" altLang="zh-CN" smtClean="0"/>
              <a:t>天津体育学院图书馆</a:t>
            </a:r>
          </a:p>
          <a:p>
            <a:r>
              <a:rPr lang="zh-CN" altLang="zh-CN" smtClean="0"/>
              <a:t>天津美术学院图书馆</a:t>
            </a:r>
          </a:p>
          <a:p>
            <a:r>
              <a:rPr lang="zh-CN" altLang="zh-CN" smtClean="0"/>
              <a:t>天津工程师范学院图书馆</a:t>
            </a:r>
          </a:p>
          <a:p>
            <a:r>
              <a:rPr lang="zh-CN" altLang="zh-CN" smtClean="0"/>
              <a:t>天津职业大学图书馆</a:t>
            </a:r>
          </a:p>
          <a:p>
            <a:r>
              <a:rPr lang="zh-CN" altLang="zh-CN" smtClean="0"/>
              <a:t>中国民航大学图书馆</a:t>
            </a:r>
          </a:p>
          <a:p>
            <a:r>
              <a:rPr lang="zh-CN" altLang="zh-CN" smtClean="0"/>
              <a:t>天津高等教育文献信息中心</a:t>
            </a:r>
          </a:p>
          <a:p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附馆际互借单位名单（其他馆）</a:t>
            </a:r>
            <a:endParaRPr lang="zh-CN" altLang="en-US" dirty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天津图书馆</a:t>
            </a:r>
          </a:p>
          <a:p>
            <a:r>
              <a:rPr lang="zh-CN" altLang="zh-CN" smtClean="0"/>
              <a:t>天津市科学技术信息研究所</a:t>
            </a:r>
          </a:p>
          <a:p>
            <a:r>
              <a:rPr lang="zh-CN" altLang="zh-CN" smtClean="0"/>
              <a:t>天津社会科学院</a:t>
            </a:r>
          </a:p>
          <a:p>
            <a:r>
              <a:rPr lang="zh-CN" altLang="zh-CN" smtClean="0"/>
              <a:t>天津市医学图书馆</a:t>
            </a:r>
          </a:p>
          <a:p>
            <a:r>
              <a:rPr lang="zh-CN" altLang="zh-CN" smtClean="0"/>
              <a:t>中共天津市委党校图书馆</a:t>
            </a:r>
            <a:endParaRPr lang="en-US" altLang="zh-CN" smtClean="0"/>
          </a:p>
          <a:p>
            <a:r>
              <a:rPr lang="zh-CN" altLang="en-US" smtClean="0"/>
              <a:t>和平区图书馆</a:t>
            </a:r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688632"/>
          </a:xfrm>
          <a:extLst/>
        </p:spPr>
        <p:txBody>
          <a:bodyPr numCol="3"/>
          <a:lstStyle/>
          <a:p>
            <a:pPr>
              <a:defRPr/>
            </a:pPr>
            <a:r>
              <a:rPr lang="zh-CN" altLang="en-US" dirty="0" smtClean="0"/>
              <a:t>文学院</a:t>
            </a:r>
          </a:p>
          <a:p>
            <a:pPr>
              <a:defRPr/>
            </a:pPr>
            <a:r>
              <a:rPr lang="zh-CN" altLang="en-US" dirty="0" smtClean="0"/>
              <a:t>历史学院</a:t>
            </a:r>
          </a:p>
          <a:p>
            <a:pPr>
              <a:defRPr/>
            </a:pPr>
            <a:r>
              <a:rPr lang="zh-CN" altLang="en-US" dirty="0" smtClean="0"/>
              <a:t>哲学院  </a:t>
            </a:r>
          </a:p>
          <a:p>
            <a:pPr>
              <a:defRPr/>
            </a:pPr>
            <a:r>
              <a:rPr lang="zh-CN" altLang="en-US" dirty="0" smtClean="0"/>
              <a:t>法学院 </a:t>
            </a:r>
          </a:p>
          <a:p>
            <a:pPr>
              <a:defRPr/>
            </a:pPr>
            <a:r>
              <a:rPr lang="zh-CN" altLang="en-US" dirty="0" smtClean="0"/>
              <a:t>政府学院 </a:t>
            </a:r>
          </a:p>
          <a:p>
            <a:pPr>
              <a:defRPr/>
            </a:pPr>
            <a:r>
              <a:rPr lang="zh-CN" altLang="en-US" dirty="0" smtClean="0"/>
              <a:t>外语学院 </a:t>
            </a:r>
          </a:p>
          <a:p>
            <a:pPr>
              <a:defRPr/>
            </a:pPr>
            <a:r>
              <a:rPr lang="zh-CN" altLang="en-US" dirty="0" smtClean="0"/>
              <a:t>马列学院 </a:t>
            </a:r>
          </a:p>
          <a:p>
            <a:pPr>
              <a:defRPr/>
            </a:pPr>
            <a:r>
              <a:rPr lang="zh-CN" altLang="en-US" dirty="0" smtClean="0"/>
              <a:t>经济学院 </a:t>
            </a:r>
          </a:p>
          <a:p>
            <a:pPr>
              <a:defRPr/>
            </a:pPr>
            <a:r>
              <a:rPr lang="zh-CN" altLang="en-US" dirty="0" smtClean="0"/>
              <a:t>商学院 </a:t>
            </a:r>
          </a:p>
          <a:p>
            <a:pPr>
              <a:defRPr/>
            </a:pPr>
            <a:r>
              <a:rPr lang="zh-CN" altLang="en-US" dirty="0" smtClean="0"/>
              <a:t>数学院 </a:t>
            </a:r>
          </a:p>
          <a:p>
            <a:pPr>
              <a:defRPr/>
            </a:pPr>
            <a:r>
              <a:rPr lang="zh-CN" altLang="en-US" dirty="0" smtClean="0"/>
              <a:t>物理学院 </a:t>
            </a:r>
          </a:p>
          <a:p>
            <a:pPr>
              <a:defRPr/>
            </a:pPr>
            <a:r>
              <a:rPr lang="zh-CN" altLang="en-US" dirty="0" smtClean="0"/>
              <a:t>化学院 </a:t>
            </a:r>
          </a:p>
          <a:p>
            <a:pPr>
              <a:defRPr/>
            </a:pPr>
            <a:r>
              <a:rPr lang="zh-CN" altLang="en-US" dirty="0" smtClean="0"/>
              <a:t>生科院 </a:t>
            </a:r>
          </a:p>
          <a:p>
            <a:pPr>
              <a:defRPr/>
            </a:pPr>
            <a:r>
              <a:rPr lang="zh-CN" altLang="en-US" dirty="0" smtClean="0"/>
              <a:t>信息学院 </a:t>
            </a:r>
          </a:p>
          <a:p>
            <a:pPr>
              <a:defRPr/>
            </a:pPr>
            <a:r>
              <a:rPr lang="zh-CN" altLang="en-US" dirty="0" smtClean="0"/>
              <a:t>环科院 </a:t>
            </a:r>
          </a:p>
          <a:p>
            <a:pPr>
              <a:defRPr/>
            </a:pPr>
            <a:r>
              <a:rPr lang="zh-CN" altLang="en-US" dirty="0" smtClean="0"/>
              <a:t>医学院 </a:t>
            </a:r>
          </a:p>
          <a:p>
            <a:pPr>
              <a:defRPr/>
            </a:pPr>
            <a:r>
              <a:rPr lang="zh-CN" altLang="en-US" dirty="0" smtClean="0"/>
              <a:t>软件学院 </a:t>
            </a:r>
          </a:p>
          <a:p>
            <a:pPr>
              <a:defRPr/>
            </a:pPr>
            <a:r>
              <a:rPr lang="zh-CN" altLang="en-US" dirty="0" smtClean="0"/>
              <a:t>汉院 </a:t>
            </a:r>
          </a:p>
          <a:p>
            <a:pPr>
              <a:defRPr/>
            </a:pPr>
            <a:r>
              <a:rPr lang="zh-CN" altLang="en-US" dirty="0" smtClean="0"/>
              <a:t> 旅游学院 </a:t>
            </a:r>
          </a:p>
          <a:p>
            <a:pPr>
              <a:defRPr/>
            </a:pPr>
            <a:r>
              <a:rPr lang="zh-CN" altLang="en-US" dirty="0" smtClean="0"/>
              <a:t>泰达学院 </a:t>
            </a:r>
          </a:p>
          <a:p>
            <a:pPr>
              <a:defRPr/>
            </a:pPr>
            <a:r>
              <a:rPr lang="zh-CN" altLang="en-US" dirty="0" smtClean="0"/>
              <a:t>泰达生物学院 </a:t>
            </a:r>
          </a:p>
          <a:p>
            <a:pPr>
              <a:defRPr/>
            </a:pPr>
            <a:r>
              <a:rPr lang="zh-CN" altLang="en-US" dirty="0" smtClean="0"/>
              <a:t>泰达物理学院  </a:t>
            </a:r>
          </a:p>
          <a:p>
            <a:pPr>
              <a:defRPr/>
            </a:pPr>
            <a:r>
              <a:rPr lang="zh-CN" altLang="en-US" dirty="0" smtClean="0"/>
              <a:t>经发院 </a:t>
            </a:r>
          </a:p>
          <a:p>
            <a:pPr>
              <a:defRPr/>
            </a:pPr>
            <a:r>
              <a:rPr lang="zh-CN" altLang="en-US" dirty="0" smtClean="0"/>
              <a:t>药学院 </a:t>
            </a:r>
          </a:p>
          <a:p>
            <a:pPr>
              <a:defRPr/>
            </a:pPr>
            <a:r>
              <a:rPr lang="zh-CN" altLang="en-US" dirty="0" smtClean="0"/>
              <a:t>日本研究院 </a:t>
            </a:r>
          </a:p>
          <a:p>
            <a:pPr>
              <a:defRPr/>
            </a:pPr>
            <a:r>
              <a:rPr lang="zh-CN" altLang="en-US" dirty="0" smtClean="0"/>
              <a:t>金融研究院 </a:t>
            </a:r>
          </a:p>
          <a:p>
            <a:pPr>
              <a:defRPr/>
            </a:pPr>
            <a:r>
              <a:rPr lang="zh-CN" altLang="en-US" dirty="0" smtClean="0"/>
              <a:t>机关</a:t>
            </a:r>
          </a:p>
          <a:p>
            <a:pPr>
              <a:defRPr/>
            </a:pPr>
            <a:r>
              <a:rPr lang="zh-CN" altLang="en-US" dirty="0" smtClean="0"/>
              <a:t>后勤</a:t>
            </a:r>
          </a:p>
          <a:p>
            <a:pPr>
              <a:defRPr/>
            </a:pPr>
            <a:r>
              <a:rPr lang="zh-CN" altLang="en-US" dirty="0" smtClean="0"/>
              <a:t>党群组织 </a:t>
            </a:r>
          </a:p>
          <a:p>
            <a:pPr>
              <a:defRPr/>
            </a:pPr>
            <a:r>
              <a:rPr lang="zh-CN" altLang="en-US" dirty="0" smtClean="0"/>
              <a:t>图书馆</a:t>
            </a:r>
          </a:p>
          <a:p>
            <a:pPr>
              <a:defRPr/>
            </a:pPr>
            <a:r>
              <a:rPr lang="zh-CN" altLang="en-US" dirty="0" smtClean="0"/>
              <a:t>直属单位</a:t>
            </a:r>
          </a:p>
          <a:p>
            <a:pPr>
              <a:defRPr/>
            </a:pPr>
            <a:r>
              <a:rPr lang="zh-CN" altLang="en-US" dirty="0" smtClean="0"/>
              <a:t>研究机构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天大读者 </a:t>
            </a:r>
          </a:p>
          <a:p>
            <a:pPr>
              <a:defRPr/>
            </a:pPr>
            <a:r>
              <a:rPr lang="zh-CN" altLang="en-US" dirty="0" smtClean="0"/>
              <a:t>馆际互借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其他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老系统系别代码共</a:t>
            </a:r>
            <a:r>
              <a:rPr lang="en-US" altLang="zh-CN" smtClean="0"/>
              <a:t>517</a:t>
            </a:r>
            <a:r>
              <a:rPr lang="zh-CN" altLang="en-US" smtClean="0"/>
              <a:t>个</a:t>
            </a:r>
            <a:endParaRPr lang="en-US" altLang="zh-CN" smtClean="0"/>
          </a:p>
          <a:p>
            <a:r>
              <a:rPr lang="zh-CN" altLang="en-US" smtClean="0"/>
              <a:t>汇文系统合并为</a:t>
            </a:r>
            <a:r>
              <a:rPr lang="en-US" altLang="zh-CN" smtClean="0"/>
              <a:t>35</a:t>
            </a:r>
            <a:r>
              <a:rPr lang="zh-CN" altLang="en-US" smtClean="0"/>
              <a:t>个</a:t>
            </a:r>
            <a:endParaRPr lang="en-US" altLang="zh-CN" smtClean="0"/>
          </a:p>
          <a:p>
            <a:r>
              <a:rPr lang="zh-CN" altLang="en-US" smtClean="0"/>
              <a:t>机关（</a:t>
            </a:r>
            <a:r>
              <a:rPr lang="en-US" altLang="zh-CN" smtClean="0"/>
              <a:t>24</a:t>
            </a:r>
            <a:r>
              <a:rPr lang="zh-CN" altLang="en-US" smtClean="0"/>
              <a:t>）</a:t>
            </a:r>
            <a:endParaRPr lang="en-US" altLang="zh-CN" smtClean="0"/>
          </a:p>
          <a:p>
            <a:r>
              <a:rPr lang="zh-CN" altLang="en-US" smtClean="0"/>
              <a:t>后勤（</a:t>
            </a:r>
            <a:r>
              <a:rPr lang="en-US" altLang="zh-CN" smtClean="0"/>
              <a:t>5</a:t>
            </a:r>
            <a:r>
              <a:rPr lang="zh-CN" altLang="en-US" smtClean="0"/>
              <a:t>）</a:t>
            </a:r>
            <a:endParaRPr lang="en-US" altLang="zh-CN" smtClean="0"/>
          </a:p>
          <a:p>
            <a:r>
              <a:rPr lang="zh-CN" altLang="en-US" smtClean="0"/>
              <a:t>党群组织（</a:t>
            </a:r>
            <a:r>
              <a:rPr lang="en-US" altLang="zh-CN" smtClean="0"/>
              <a:t>5</a:t>
            </a:r>
            <a:r>
              <a:rPr lang="zh-CN" altLang="en-US" smtClean="0"/>
              <a:t>）</a:t>
            </a:r>
            <a:endParaRPr lang="en-US" altLang="zh-CN" smtClean="0"/>
          </a:p>
          <a:p>
            <a:r>
              <a:rPr lang="zh-CN" altLang="en-US" smtClean="0"/>
              <a:t>直属单位（</a:t>
            </a:r>
            <a:r>
              <a:rPr lang="en-US" altLang="zh-CN" smtClean="0"/>
              <a:t>15</a:t>
            </a:r>
            <a:r>
              <a:rPr lang="zh-CN" altLang="en-US" smtClean="0"/>
              <a:t>）</a:t>
            </a:r>
            <a:endParaRPr lang="en-US" altLang="zh-CN" smtClean="0"/>
          </a:p>
          <a:p>
            <a:r>
              <a:rPr lang="zh-CN" altLang="en-US" smtClean="0"/>
              <a:t>研究机构（</a:t>
            </a:r>
            <a:r>
              <a:rPr lang="en-US" altLang="zh-CN" smtClean="0"/>
              <a:t>24</a:t>
            </a:r>
            <a:r>
              <a:rPr lang="zh-CN" altLang="en-US" smtClean="0"/>
              <a:t>）</a:t>
            </a:r>
            <a:endParaRPr lang="en-US" altLang="zh-CN" smtClean="0"/>
          </a:p>
          <a:p>
            <a:r>
              <a:rPr lang="zh-CN" altLang="en-US" smtClean="0"/>
              <a:t>馆际互借（</a:t>
            </a:r>
            <a:r>
              <a:rPr lang="en-US" altLang="zh-CN" smtClean="0"/>
              <a:t>24</a:t>
            </a:r>
            <a:r>
              <a:rPr lang="zh-CN" altLang="en-US" smtClean="0"/>
              <a:t>）</a:t>
            </a:r>
            <a:endParaRPr lang="en-US" altLang="zh-CN" smtClean="0"/>
          </a:p>
          <a:p>
            <a:r>
              <a:rPr lang="zh-CN" altLang="en-US" smtClean="0"/>
              <a:t>其他（</a:t>
            </a:r>
            <a:r>
              <a:rPr lang="en-US" altLang="zh-CN" smtClean="0"/>
              <a:t>20</a:t>
            </a:r>
            <a:r>
              <a:rPr lang="zh-CN" altLang="en-US" smtClean="0"/>
              <a:t>）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3609975" cy="5548313"/>
          </a:xfrm>
        </p:spPr>
        <p:txBody>
          <a:bodyPr/>
          <a:lstStyle/>
          <a:p>
            <a:r>
              <a:rPr lang="zh-CN" altLang="en-US" smtClean="0"/>
              <a:t>机关</a:t>
            </a:r>
            <a:endParaRPr lang="en-US" altLang="zh-CN" smtClean="0"/>
          </a:p>
          <a:p>
            <a:r>
              <a:rPr lang="zh-CN" altLang="en-US" smtClean="0"/>
              <a:t>包括</a:t>
            </a:r>
            <a:r>
              <a:rPr lang="en-US" altLang="zh-CN" smtClean="0"/>
              <a:t>24</a:t>
            </a:r>
            <a:r>
              <a:rPr lang="zh-CN" altLang="en-US" smtClean="0"/>
              <a:t>个职能部门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850" y="2060575"/>
          <a:ext cx="3441700" cy="4745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55810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办公室（党委办公室、校长办公室）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组织部（党校）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宣传部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统战部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纪委、监察室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55810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学生工作部（学生工作办公室、武装部）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战略发展研究部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委员会办公室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人事处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53603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教务处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11638" y="908050"/>
          <a:ext cx="3441700" cy="5834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研究生院（研究生工作部）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科学技术处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社会科学研究管理处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国际学术交流处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实验室设备处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 财务处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审计处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招投标管理办公室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保卫处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离退休人员管理处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基建规划处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房产管理处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校产管理办公室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/>
                </a:tc>
              </a:tr>
              <a:tr h="416719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继续教育学院（开放教育学院）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7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后勤</a:t>
            </a:r>
            <a:endParaRPr lang="en-US" altLang="zh-CN" smtClean="0"/>
          </a:p>
          <a:p>
            <a:r>
              <a:rPr lang="zh-CN" altLang="en-US" smtClean="0"/>
              <a:t>包括</a:t>
            </a:r>
            <a:r>
              <a:rPr lang="en-US" altLang="zh-CN" smtClean="0"/>
              <a:t>5</a:t>
            </a:r>
            <a:r>
              <a:rPr lang="zh-CN" altLang="en-US" smtClean="0"/>
              <a:t>个职能部门</a:t>
            </a:r>
          </a:p>
          <a:p>
            <a:pPr algn="ctr"/>
            <a:endParaRPr lang="zh-CN" altLang="en-US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51275" y="1773238"/>
          <a:ext cx="3441700" cy="316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63373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u="none" strike="noStrike" dirty="0">
                          <a:effectLst/>
                        </a:rPr>
                        <a:t>后勤管理办公室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63373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u="none" strike="noStrike" dirty="0">
                          <a:effectLst/>
                        </a:rPr>
                        <a:t>膳食服务中心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ctr"/>
                </a:tc>
              </a:tr>
              <a:tr h="63373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000" u="none" strike="noStrike" dirty="0">
                          <a:effectLst/>
                        </a:rPr>
                        <a:t>动力供应与维修中心 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6337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sng" strike="noStrike" dirty="0">
                          <a:effectLst/>
                        </a:rPr>
                        <a:t>戈德集团有限公司</a:t>
                      </a:r>
                      <a:endParaRPr lang="zh-CN" altLang="en-US" sz="2000" b="0" i="0" u="sng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ctr"/>
                </a:tc>
              </a:tr>
              <a:tr h="6337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sng" strike="noStrike" dirty="0">
                          <a:effectLst/>
                        </a:rPr>
                        <a:t>校医院</a:t>
                      </a:r>
                      <a:endParaRPr lang="zh-CN" altLang="en-US" sz="2000" b="0" i="0" u="sng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党群组织</a:t>
            </a:r>
            <a:endParaRPr lang="en-US" altLang="zh-CN" smtClean="0"/>
          </a:p>
          <a:p>
            <a:r>
              <a:rPr lang="zh-CN" altLang="en-US" smtClean="0"/>
              <a:t>包括</a:t>
            </a:r>
            <a:r>
              <a:rPr lang="en-US" altLang="zh-CN" smtClean="0"/>
              <a:t>5</a:t>
            </a:r>
            <a:r>
              <a:rPr lang="zh-CN" altLang="en-US" smtClean="0"/>
              <a:t>个组织部门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67175" y="1700213"/>
          <a:ext cx="3441700" cy="3384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67691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400" u="none" strike="noStrike" dirty="0">
                          <a:effectLst/>
                        </a:rPr>
                        <a:t>教代会、工会 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69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</a:rPr>
                        <a:t>团委 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69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</a:rPr>
                        <a:t>校友会 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691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400" u="none" strike="noStrike" dirty="0">
                          <a:effectLst/>
                        </a:rPr>
                        <a:t>机关党委 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691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2400" u="none" strike="noStrike" dirty="0">
                          <a:effectLst/>
                        </a:rPr>
                        <a:t>直属单位党委 　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直属单位</a:t>
            </a:r>
          </a:p>
          <a:p>
            <a:r>
              <a:rPr lang="zh-CN" altLang="en-US" smtClean="0"/>
              <a:t>包括</a:t>
            </a:r>
            <a:r>
              <a:rPr lang="en-US" altLang="zh-CN" smtClean="0"/>
              <a:t>15</a:t>
            </a:r>
            <a:r>
              <a:rPr lang="zh-CN" altLang="en-US" smtClean="0"/>
              <a:t>个职能部门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635375" y="1484313"/>
          <a:ext cx="3441700" cy="518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迎水道校区管理委员会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驻深圳办事处（深圳研究院）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信息化建设与管理办公室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学报编辑部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中国</a:t>
                      </a:r>
                      <a:r>
                        <a:rPr lang="en-US" sz="1800" u="none" strike="noStrike" dirty="0">
                          <a:effectLst/>
                        </a:rPr>
                        <a:t>APEC</a:t>
                      </a:r>
                      <a:r>
                        <a:rPr lang="zh-CN" altLang="en-US" sz="1800" u="none" strike="noStrike" dirty="0">
                          <a:effectLst/>
                        </a:rPr>
                        <a:t>研究院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附小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资产公司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大学科技园管理委员会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接待服务中心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远程教育学院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 现代应用技术研究院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档案馆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高等教育研究所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出版社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45652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体育教学部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3754438" cy="5330825"/>
          </a:xfrm>
        </p:spPr>
        <p:txBody>
          <a:bodyPr/>
          <a:lstStyle/>
          <a:p>
            <a:r>
              <a:rPr lang="zh-CN" altLang="en-US" smtClean="0"/>
              <a:t>研究机构</a:t>
            </a:r>
            <a:endParaRPr lang="en-US" altLang="zh-CN" smtClean="0"/>
          </a:p>
          <a:p>
            <a:r>
              <a:rPr lang="zh-CN" altLang="en-US" smtClean="0"/>
              <a:t>包括</a:t>
            </a:r>
            <a:r>
              <a:rPr lang="en-US" altLang="zh-CN" smtClean="0"/>
              <a:t>24</a:t>
            </a:r>
            <a:r>
              <a:rPr lang="zh-CN" altLang="en-US" smtClean="0"/>
              <a:t>个科研单位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1188" y="2133600"/>
          <a:ext cx="3441700" cy="446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元素有机国家重点实验室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功能高分子材料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 教育部重点实验室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农药国家工程研究中心（天津）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陈省身数学研究所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中国社会史研究中心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政治经济学研究中心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跨国公司研究中心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APEC</a:t>
                      </a:r>
                      <a:r>
                        <a:rPr lang="zh-CN" altLang="en-US" sz="1800" u="none" strike="noStrike" dirty="0">
                          <a:effectLst/>
                        </a:rPr>
                        <a:t>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446405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组合数学研究中心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356100" y="1125538"/>
          <a:ext cx="3441700" cy="5472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 东欧拜占廷研究中心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世界近现代史研究中心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公司治理研究中心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滨海开发研究院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跨文化交流研究院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环境与社会发展研究中心 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欧洲研究中心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4" marB="0" anchor="ctr"/>
                </a:tc>
              </a:tr>
              <a:tr h="561534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光电信息技术科学教育部重点实验室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虚拟经济与管理中心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实验室信息平台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WTO</a:t>
                      </a:r>
                      <a:r>
                        <a:rPr lang="zh-CN" altLang="en-US" sz="1800" u="none" strike="noStrike" dirty="0">
                          <a:effectLst/>
                        </a:rPr>
                        <a:t>研究中心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语言研究所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战略环境评价研究中心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4" marB="0" anchor="ctr"/>
                </a:tc>
              </a:tr>
              <a:tr h="377737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800" u="none" strike="noStrike" dirty="0">
                          <a:effectLst/>
                        </a:rPr>
                        <a:t>药物化学生物学国家重点实验室  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汇文文献信息服务系统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目前</a:t>
            </a:r>
            <a:r>
              <a:rPr lang="zh-CN" altLang="zh-CN" smtClean="0"/>
              <a:t>流通</a:t>
            </a:r>
            <a:r>
              <a:rPr lang="zh-CN" altLang="en-US" smtClean="0"/>
              <a:t>部门已使用的</a:t>
            </a:r>
            <a:r>
              <a:rPr lang="zh-CN" altLang="zh-CN" smtClean="0"/>
              <a:t>模块</a:t>
            </a:r>
            <a:endParaRPr lang="en-US" altLang="zh-CN" smtClean="0"/>
          </a:p>
          <a:p>
            <a:pPr eaLnBrk="1" hangingPunct="1"/>
            <a:r>
              <a:rPr lang="zh-CN" altLang="zh-CN" smtClean="0"/>
              <a:t>流通</a:t>
            </a:r>
            <a:r>
              <a:rPr lang="zh-CN" altLang="en-US" smtClean="0"/>
              <a:t>模块：流通</a:t>
            </a:r>
            <a:r>
              <a:rPr lang="zh-CN" altLang="zh-CN" smtClean="0"/>
              <a:t>借还</a:t>
            </a:r>
            <a:r>
              <a:rPr lang="zh-CN" altLang="en-US" smtClean="0"/>
              <a:t>和流通管理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统计模块：系统统计、</a:t>
            </a:r>
            <a:r>
              <a:rPr lang="zh-CN" altLang="zh-CN" smtClean="0"/>
              <a:t>流通</a:t>
            </a:r>
            <a:r>
              <a:rPr lang="zh-CN" altLang="en-US" smtClean="0"/>
              <a:t>统计和读者分类统计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典藏模块：书刊调拨和书刊状态特别处理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编目模块：回溯</a:t>
            </a:r>
            <a:r>
              <a:rPr lang="en-US" altLang="zh-CN" smtClean="0"/>
              <a:t>-</a:t>
            </a:r>
            <a:r>
              <a:rPr lang="zh-CN" altLang="en-US" smtClean="0"/>
              <a:t>修改和回溯</a:t>
            </a:r>
            <a:r>
              <a:rPr lang="en-US" altLang="zh-CN" smtClean="0"/>
              <a:t>-</a:t>
            </a:r>
            <a:r>
              <a:rPr lang="zh-CN" altLang="en-US" smtClean="0"/>
              <a:t>添加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3683000" cy="5475288"/>
          </a:xfrm>
        </p:spPr>
        <p:txBody>
          <a:bodyPr/>
          <a:lstStyle/>
          <a:p>
            <a:r>
              <a:rPr lang="zh-CN" altLang="en-US" smtClean="0"/>
              <a:t>馆际互借</a:t>
            </a:r>
            <a:endParaRPr lang="en-US" altLang="zh-CN" smtClean="0"/>
          </a:p>
          <a:p>
            <a:r>
              <a:rPr lang="zh-CN" altLang="en-US" smtClean="0"/>
              <a:t>包括</a:t>
            </a:r>
            <a:r>
              <a:rPr lang="en-US" altLang="zh-CN" smtClean="0"/>
              <a:t>24</a:t>
            </a:r>
            <a:r>
              <a:rPr lang="zh-CN" altLang="en-US" smtClean="0"/>
              <a:t>个图书馆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750" y="2060575"/>
          <a:ext cx="3441700" cy="4537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财经大学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高校联合馆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工程师范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工业大学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河北工大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和平区图书馆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科技大学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理工大学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美术学院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4537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民航学院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11638" y="1052513"/>
          <a:ext cx="3441700" cy="554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700"/>
              </a:tblGrid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农学院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商业大学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社科院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师范大学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市数字化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市委党校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天津大学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天津图书馆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天津外院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医科大学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医学图书馆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音乐学院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职业大学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  <a:tr h="3960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中医药大学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流通基本代码管理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系别代码</a:t>
            </a:r>
            <a:endParaRPr lang="zh-CN" altLang="en-US" dirty="0"/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其他</a:t>
            </a:r>
            <a:endParaRPr lang="en-US" altLang="zh-CN" smtClean="0"/>
          </a:p>
          <a:p>
            <a:r>
              <a:rPr lang="zh-CN" altLang="en-US" smtClean="0"/>
              <a:t>包括</a:t>
            </a:r>
            <a:r>
              <a:rPr lang="en-US" altLang="zh-CN" smtClean="0"/>
              <a:t>20</a:t>
            </a:r>
            <a:r>
              <a:rPr lang="zh-CN" altLang="en-US" smtClean="0"/>
              <a:t>个单位或人员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43438" y="981075"/>
          <a:ext cx="2736850" cy="578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850"/>
              </a:tblGrid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滨海开发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滨海学院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博泰公司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测试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高职本</a:t>
                      </a:r>
                      <a:r>
                        <a:rPr lang="en-US" altLang="zh-CN" sz="1600" u="none" strike="noStrike" dirty="0">
                          <a:effectLst/>
                        </a:rPr>
                        <a:t>2002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高职本</a:t>
                      </a:r>
                      <a:r>
                        <a:rPr lang="en-US" altLang="zh-CN" sz="1600" u="none" strike="noStrike" dirty="0">
                          <a:effectLst/>
                        </a:rPr>
                        <a:t>2003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高职本</a:t>
                      </a:r>
                      <a:r>
                        <a:rPr lang="en-US" altLang="zh-CN" sz="1600" u="none" strike="noStrike" dirty="0">
                          <a:effectLst/>
                        </a:rPr>
                        <a:t>2004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高职本</a:t>
                      </a:r>
                      <a:r>
                        <a:rPr lang="en-US" altLang="zh-CN" sz="1600" u="none" strike="noStrike" dirty="0">
                          <a:effectLst/>
                        </a:rPr>
                        <a:t>2005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建工学院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建研院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建筑学院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交通银行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社外学院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天高公司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物流管理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现代技术院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新高职</a:t>
                      </a:r>
                      <a:r>
                        <a:rPr lang="en-US" altLang="zh-CN" sz="1600" u="none" strike="noStrike" dirty="0">
                          <a:effectLst/>
                        </a:rPr>
                        <a:t>1999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新高职</a:t>
                      </a:r>
                      <a:r>
                        <a:rPr lang="en-US" altLang="zh-CN" sz="1600" u="none" strike="noStrike" dirty="0">
                          <a:effectLst/>
                        </a:rPr>
                        <a:t>2000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新高职</a:t>
                      </a:r>
                      <a:r>
                        <a:rPr lang="en-US" altLang="zh-CN" sz="1600" u="none" strike="noStrike" dirty="0">
                          <a:effectLst/>
                        </a:rPr>
                        <a:t>2001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  <a:tr h="29129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新高职</a:t>
                      </a:r>
                      <a:r>
                        <a:rPr lang="en-US" altLang="zh-CN" sz="1600" u="none" strike="noStrike" dirty="0">
                          <a:effectLst/>
                        </a:rPr>
                        <a:t>2002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流通月报常用的统计方法 </a:t>
            </a:r>
            <a:endParaRPr lang="zh-CN" altLang="en-US" dirty="0"/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smtClean="0"/>
              <a:t>读者分类借阅统计方法</a:t>
            </a:r>
            <a:endParaRPr lang="en-US" altLang="zh-CN" sz="3600" smtClean="0"/>
          </a:p>
          <a:p>
            <a:endParaRPr lang="en-US" altLang="zh-CN" sz="3600" smtClean="0"/>
          </a:p>
          <a:p>
            <a:r>
              <a:rPr lang="zh-CN" altLang="en-US" sz="3600" smtClean="0"/>
              <a:t>流通收费统计方法</a:t>
            </a:r>
            <a:endParaRPr lang="en-US" altLang="zh-CN" sz="3600" smtClean="0"/>
          </a:p>
          <a:p>
            <a:endParaRPr lang="en-US" altLang="zh-CN" sz="3600" smtClean="0"/>
          </a:p>
          <a:p>
            <a:r>
              <a:rPr lang="zh-CN" altLang="en-US" sz="3600" smtClean="0"/>
              <a:t>工作量统计方法</a:t>
            </a:r>
            <a:endParaRPr lang="en-US" altLang="zh-CN" sz="3600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读者分类借阅统计方法</a:t>
            </a:r>
            <a:endParaRPr lang="en-US" altLang="zh-CN" dirty="0" smtClean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打开汇文系统</a:t>
            </a:r>
            <a:r>
              <a:rPr lang="en-US" altLang="zh-CN" smtClean="0"/>
              <a:t>-</a:t>
            </a:r>
            <a:r>
              <a:rPr lang="zh-CN" altLang="en-US" smtClean="0"/>
              <a:t>统计模块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33507" b="44604"/>
          <a:stretch>
            <a:fillRect/>
          </a:stretch>
        </p:blipFill>
        <p:spPr bwMode="auto">
          <a:xfrm>
            <a:off x="49213" y="1557338"/>
            <a:ext cx="89868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读者分类借阅统计方法</a:t>
            </a:r>
            <a:endParaRPr lang="en-US" altLang="zh-CN" dirty="0" smtClean="0"/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统计条件设定：</a:t>
            </a:r>
            <a:endParaRPr lang="en-US" altLang="zh-CN" smtClean="0"/>
          </a:p>
          <a:p>
            <a:r>
              <a:rPr lang="zh-CN" altLang="en-US" smtClean="0"/>
              <a:t>统计类型：读者分类统计</a:t>
            </a:r>
            <a:endParaRPr lang="en-US" altLang="zh-CN" smtClean="0"/>
          </a:p>
          <a:p>
            <a:r>
              <a:rPr lang="zh-CN" altLang="en-US" smtClean="0"/>
              <a:t>分类模板：南开分类模板</a:t>
            </a:r>
            <a:endParaRPr lang="en-US" altLang="zh-CN" smtClean="0"/>
          </a:p>
          <a:p>
            <a:r>
              <a:rPr lang="zh-CN" altLang="en-US" smtClean="0"/>
              <a:t>文献类型：全部</a:t>
            </a:r>
            <a:endParaRPr lang="en-US" altLang="zh-CN" smtClean="0"/>
          </a:p>
          <a:p>
            <a:r>
              <a:rPr lang="zh-CN" altLang="en-US" smtClean="0"/>
              <a:t>借阅方式：全部</a:t>
            </a:r>
            <a:endParaRPr lang="en-US" altLang="zh-CN" smtClean="0"/>
          </a:p>
          <a:p>
            <a:r>
              <a:rPr lang="zh-CN" altLang="en-US" smtClean="0"/>
              <a:t>统计时间：月度</a:t>
            </a:r>
            <a:endParaRPr lang="en-US" altLang="zh-CN" smtClean="0"/>
          </a:p>
          <a:p>
            <a:r>
              <a:rPr lang="zh-CN" altLang="en-US" smtClean="0"/>
              <a:t>年：</a:t>
            </a:r>
            <a:r>
              <a:rPr lang="en-US" altLang="zh-CN" smtClean="0"/>
              <a:t>2013</a:t>
            </a:r>
          </a:p>
          <a:p>
            <a:r>
              <a:rPr lang="zh-CN" altLang="en-US" smtClean="0"/>
              <a:t>月：</a:t>
            </a:r>
            <a:r>
              <a:rPr lang="en-US" altLang="zh-CN" smtClean="0"/>
              <a:t>05</a:t>
            </a:r>
          </a:p>
          <a:p>
            <a:r>
              <a:rPr lang="zh-CN" altLang="en-US" smtClean="0"/>
              <a:t>选择“确定”按钮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r="45934" b="28539"/>
          <a:stretch>
            <a:fillRect/>
          </a:stretch>
        </p:blipFill>
        <p:spPr bwMode="auto">
          <a:xfrm>
            <a:off x="4643438" y="1412875"/>
            <a:ext cx="35210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读者分类借阅统计方法</a:t>
            </a:r>
            <a:endParaRPr lang="zh-CN" altLang="en-US" dirty="0"/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r="21866" b="28539"/>
          <a:stretch>
            <a:fillRect/>
          </a:stretch>
        </p:blipFill>
        <p:spPr bwMode="auto">
          <a:xfrm>
            <a:off x="395288" y="1052513"/>
            <a:ext cx="76422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读者分类借阅统计方法</a:t>
            </a:r>
            <a:endParaRPr lang="zh-CN" altLang="en-US" dirty="0"/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r>
              <a:rPr lang="zh-CN" altLang="en-US" smtClean="0"/>
              <a:t>点击“统计”按钮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22089" b="28896"/>
          <a:stretch>
            <a:fillRect/>
          </a:stretch>
        </p:blipFill>
        <p:spPr bwMode="auto">
          <a:xfrm>
            <a:off x="539750" y="1439863"/>
            <a:ext cx="764222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读者分类借阅统计方法</a:t>
            </a:r>
            <a:endParaRPr lang="zh-CN" altLang="en-US" dirty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>
          <a:xfrm>
            <a:off x="457200" y="836613"/>
            <a:ext cx="7239000" cy="5619750"/>
          </a:xfrm>
        </p:spPr>
        <p:txBody>
          <a:bodyPr/>
          <a:lstStyle/>
          <a:p>
            <a:r>
              <a:rPr lang="zh-CN" altLang="en-US" smtClean="0"/>
              <a:t>单击打印导出统计结果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2608" r="33730" b="36914"/>
          <a:stretch>
            <a:fillRect/>
          </a:stretch>
        </p:blipFill>
        <p:spPr bwMode="auto">
          <a:xfrm>
            <a:off x="107950" y="1412875"/>
            <a:ext cx="80565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读者分类借阅统计方法</a:t>
            </a:r>
            <a:endParaRPr lang="zh-CN" altLang="en-US" dirty="0"/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en-US" smtClean="0"/>
              <a:t>选择存盘位置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r="36867" b="41969"/>
          <a:stretch>
            <a:fillRect/>
          </a:stretch>
        </p:blipFill>
        <p:spPr bwMode="auto">
          <a:xfrm>
            <a:off x="611188" y="2060575"/>
            <a:ext cx="540543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读者分类借阅统计方法</a:t>
            </a:r>
            <a:endParaRPr lang="zh-CN" altLang="en-US" dirty="0"/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统计工作完成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2388" r="33508" b="14030"/>
          <a:stretch>
            <a:fillRect/>
          </a:stretch>
        </p:blipFill>
        <p:spPr bwMode="auto">
          <a:xfrm>
            <a:off x="0" y="1484313"/>
            <a:ext cx="81073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汇文文献信息服务系统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539750" y="1196975"/>
            <a:ext cx="7594600" cy="45354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CN" altLang="en-US" sz="4400" dirty="0" smtClean="0"/>
              <a:t>流通管理规则设置</a:t>
            </a:r>
            <a:endParaRPr lang="en-US" altLang="zh-CN" sz="44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zh-CN" sz="4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CN" altLang="en-US" sz="4400" dirty="0" smtClean="0"/>
              <a:t>流通月报常用的统计方法</a:t>
            </a:r>
            <a:endParaRPr lang="en-US" altLang="zh-CN" sz="4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altLang="zh-CN" sz="4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CN" altLang="en-US" sz="4400" dirty="0"/>
              <a:t>图书借阅中常见问题的处理方法</a:t>
            </a:r>
            <a:endParaRPr lang="en-US" altLang="zh-CN" sz="4400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流通收费统计方法</a:t>
            </a:r>
            <a:endParaRPr lang="zh-CN" altLang="en-US" dirty="0"/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进入汇文系统</a:t>
            </a:r>
            <a:r>
              <a:rPr lang="en-US" altLang="zh-CN" smtClean="0"/>
              <a:t>-</a:t>
            </a:r>
            <a:r>
              <a:rPr lang="zh-CN" altLang="en-US" smtClean="0"/>
              <a:t>统计模块</a:t>
            </a:r>
            <a:r>
              <a:rPr lang="en-US" altLang="zh-CN" smtClean="0"/>
              <a:t>-</a:t>
            </a:r>
            <a:r>
              <a:rPr lang="zh-CN" altLang="en-US" smtClean="0"/>
              <a:t>选择</a:t>
            </a:r>
            <a:r>
              <a:rPr lang="en-US" altLang="zh-CN" smtClean="0"/>
              <a:t>-</a:t>
            </a:r>
            <a:r>
              <a:rPr lang="zh-CN" altLang="en-US" smtClean="0"/>
              <a:t>系统</a:t>
            </a:r>
            <a:r>
              <a:rPr lang="en-US" altLang="zh-CN" smtClean="0"/>
              <a:t>-</a:t>
            </a:r>
            <a:r>
              <a:rPr lang="zh-CN" altLang="en-US" smtClean="0"/>
              <a:t>账目统计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684213" y="1628775"/>
            <a:ext cx="7343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流通收费统计方法</a:t>
            </a:r>
            <a:endParaRPr lang="zh-CN" altLang="en-US" dirty="0"/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选择起止日期、工作人员后进行统计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28119" r="25000" b="14568"/>
          <a:stretch>
            <a:fillRect/>
          </a:stretch>
        </p:blipFill>
        <p:spPr bwMode="auto">
          <a:xfrm>
            <a:off x="611188" y="1628775"/>
            <a:ext cx="6100762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流通收费统计方法</a:t>
            </a:r>
            <a:endParaRPr lang="zh-CN" altLang="en-US" dirty="0"/>
          </a:p>
        </p:txBody>
      </p:sp>
      <p:sp>
        <p:nvSpPr>
          <p:cNvPr id="48131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以新馆文科借书处收费统计为例：</a:t>
            </a:r>
            <a:endParaRPr lang="en-US" altLang="zh-CN" smtClean="0"/>
          </a:p>
          <a:p>
            <a:endParaRPr lang="zh-CN" altLang="en-US" smtClean="0"/>
          </a:p>
        </p:txBody>
      </p:sp>
      <p:pic>
        <p:nvPicPr>
          <p:cNvPr id="4813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3" r="40897" b="21910"/>
          <a:stretch>
            <a:fillRect/>
          </a:stretch>
        </p:blipFill>
        <p:spPr bwMode="auto">
          <a:xfrm>
            <a:off x="323850" y="1484313"/>
            <a:ext cx="78486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工作量统计方法</a:t>
            </a:r>
            <a:endParaRPr lang="zh-CN" altLang="en-US" dirty="0"/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en-US" smtClean="0"/>
              <a:t>汇文系统</a:t>
            </a:r>
            <a:r>
              <a:rPr lang="en-US" altLang="zh-CN" smtClean="0"/>
              <a:t>-</a:t>
            </a:r>
            <a:r>
              <a:rPr lang="zh-CN" altLang="en-US" smtClean="0"/>
              <a:t>统计模块</a:t>
            </a:r>
            <a:r>
              <a:rPr lang="en-US" altLang="zh-CN" smtClean="0"/>
              <a:t>-</a:t>
            </a:r>
            <a:r>
              <a:rPr lang="zh-CN" altLang="en-US" smtClean="0"/>
              <a:t>系统</a:t>
            </a:r>
            <a:r>
              <a:rPr lang="en-US" altLang="zh-CN" smtClean="0"/>
              <a:t>-</a:t>
            </a:r>
            <a:r>
              <a:rPr lang="zh-CN" altLang="en-US" smtClean="0"/>
              <a:t>小组工作量统计</a:t>
            </a:r>
            <a:endParaRPr lang="en-US" altLang="zh-CN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9" b="50000"/>
          <a:stretch>
            <a:fillRect/>
          </a:stretch>
        </p:blipFill>
        <p:spPr bwMode="auto">
          <a:xfrm>
            <a:off x="468313" y="1916113"/>
            <a:ext cx="704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工作量统计方法</a:t>
            </a:r>
            <a:endParaRPr lang="zh-CN" altLang="en-US" dirty="0"/>
          </a:p>
        </p:txBody>
      </p:sp>
      <p:sp>
        <p:nvSpPr>
          <p:cNvPr id="50179" name="内容占位符 2"/>
          <p:cNvSpPr>
            <a:spLocks noGrp="1"/>
          </p:cNvSpPr>
          <p:nvPr>
            <p:ph idx="1"/>
          </p:nvPr>
        </p:nvSpPr>
        <p:spPr>
          <a:xfrm>
            <a:off x="457200" y="836613"/>
            <a:ext cx="7239000" cy="5619750"/>
          </a:xfrm>
        </p:spPr>
        <p:txBody>
          <a:bodyPr/>
          <a:lstStyle/>
          <a:p>
            <a:r>
              <a:rPr lang="zh-CN" altLang="en-US" smtClean="0"/>
              <a:t>选定起止日期、工作小组、工作量类型后按“确定”按钮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2867"/>
          <a:stretch>
            <a:fillRect/>
          </a:stretch>
        </p:blipFill>
        <p:spPr bwMode="auto">
          <a:xfrm>
            <a:off x="395288" y="1844675"/>
            <a:ext cx="73453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工作量统计方法</a:t>
            </a:r>
            <a:endParaRPr lang="zh-CN" altLang="en-US" dirty="0"/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smtClean="0"/>
              <a:t>文科流通组工作量统计结果</a:t>
            </a:r>
            <a:r>
              <a:rPr lang="zh-CN" altLang="en-US" smtClean="0"/>
              <a:t>：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 r="56120" b="35164"/>
          <a:stretch>
            <a:fillRect/>
          </a:stretch>
        </p:blipFill>
        <p:spPr bwMode="auto">
          <a:xfrm>
            <a:off x="611188" y="2349500"/>
            <a:ext cx="65532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32061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图书借阅中常见问题的处理方法</a:t>
            </a:r>
            <a:endParaRPr lang="zh-CN" altLang="en-US" dirty="0"/>
          </a:p>
        </p:txBody>
      </p:sp>
      <p:sp>
        <p:nvSpPr>
          <p:cNvPr id="52227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/>
          <a:lstStyle/>
          <a:p>
            <a:r>
              <a:rPr lang="zh-CN" altLang="en-US" sz="2800" smtClean="0"/>
              <a:t>单本图书更改典藏地的方法</a:t>
            </a:r>
            <a:endParaRPr lang="en-US" altLang="zh-CN" sz="2800" smtClean="0"/>
          </a:p>
          <a:p>
            <a:r>
              <a:rPr lang="zh-CN" altLang="en-US" sz="2800" smtClean="0"/>
              <a:t>更改图书典藏地和书刊状态的方法</a:t>
            </a:r>
            <a:endParaRPr lang="en-US" altLang="zh-CN" sz="2800" smtClean="0"/>
          </a:p>
          <a:p>
            <a:r>
              <a:rPr lang="zh-CN" altLang="en-US" sz="2800" smtClean="0"/>
              <a:t>更改图书典藏地的批处理的方法</a:t>
            </a:r>
            <a:endParaRPr lang="en-US" altLang="zh-CN" sz="2800" smtClean="0"/>
          </a:p>
          <a:p>
            <a:r>
              <a:rPr lang="zh-CN" altLang="en-US" sz="2800" smtClean="0"/>
              <a:t>更改书刊状态的批处理方法</a:t>
            </a:r>
            <a:endParaRPr lang="en-US" altLang="zh-CN" sz="2800" smtClean="0"/>
          </a:p>
          <a:p>
            <a:r>
              <a:rPr lang="zh-CN" altLang="en-US" smtClean="0"/>
              <a:t>查询读者密码方法</a:t>
            </a:r>
            <a:r>
              <a:rPr lang="en-US" altLang="zh-CN" smtClean="0"/>
              <a:t>1</a:t>
            </a:r>
          </a:p>
          <a:p>
            <a:r>
              <a:rPr lang="zh-CN" altLang="en-US" smtClean="0"/>
              <a:t>查询读者密码方法</a:t>
            </a:r>
            <a:r>
              <a:rPr lang="en-US" altLang="zh-CN" smtClean="0"/>
              <a:t>2</a:t>
            </a:r>
          </a:p>
          <a:p>
            <a:r>
              <a:rPr lang="zh-CN" altLang="en-US" smtClean="0"/>
              <a:t>单本图书临时延期的方法</a:t>
            </a:r>
            <a:endParaRPr lang="en-US" altLang="zh-CN" smtClean="0"/>
          </a:p>
          <a:p>
            <a:r>
              <a:rPr lang="zh-CN" altLang="en-US" smtClean="0"/>
              <a:t>添加图书复本的方法</a:t>
            </a:r>
            <a:endParaRPr lang="en-US" altLang="zh-CN" smtClean="0"/>
          </a:p>
          <a:p>
            <a:r>
              <a:rPr lang="zh-CN" altLang="en-US" smtClean="0"/>
              <a:t>办理图书遗失赔偿的方法</a:t>
            </a:r>
            <a:endParaRPr lang="en-US" altLang="zh-CN" smtClean="0"/>
          </a:p>
          <a:p>
            <a:r>
              <a:rPr lang="zh-CN" altLang="en-US" smtClean="0"/>
              <a:t>特别提示：新系统图书逾期罚款天数计算方法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/>
              <a:t>单本图书更改典藏地的</a:t>
            </a:r>
            <a:r>
              <a:rPr lang="zh-CN" altLang="en-US" sz="4000" dirty="0" smtClean="0"/>
              <a:t>方法</a:t>
            </a:r>
            <a:endParaRPr lang="zh-CN" altLang="en-US" dirty="0"/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r>
              <a:rPr lang="zh-CN" altLang="en-US" dirty="0" smtClean="0"/>
              <a:t>进入流通借还模块</a:t>
            </a:r>
            <a:r>
              <a:rPr lang="en-US" altLang="zh-CN" dirty="0" smtClean="0"/>
              <a:t>-</a:t>
            </a:r>
            <a:r>
              <a:rPr lang="zh-CN" altLang="en-US" dirty="0" smtClean="0"/>
              <a:t>辅助工具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单本书刊调拨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2" b="54865"/>
          <a:stretch>
            <a:fillRect/>
          </a:stretch>
        </p:blipFill>
        <p:spPr bwMode="auto">
          <a:xfrm>
            <a:off x="1042988" y="2205038"/>
            <a:ext cx="58277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sz="3600" dirty="0"/>
              <a:t>单本图书更改典藏地的方法</a:t>
            </a:r>
            <a:endParaRPr lang="zh-CN" altLang="en-US" dirty="0"/>
          </a:p>
        </p:txBody>
      </p:sp>
      <p:sp>
        <p:nvSpPr>
          <p:cNvPr id="54275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输入图书条码号</a:t>
            </a:r>
            <a:r>
              <a:rPr lang="en-US" altLang="zh-CN" smtClean="0"/>
              <a:t>-</a:t>
            </a:r>
            <a:r>
              <a:rPr lang="zh-CN" altLang="en-US" smtClean="0"/>
              <a:t>选择新馆藏地</a:t>
            </a:r>
            <a:r>
              <a:rPr lang="en-US" altLang="zh-CN" smtClean="0"/>
              <a:t>-</a:t>
            </a:r>
            <a:r>
              <a:rPr lang="zh-CN" altLang="en-US" smtClean="0"/>
              <a:t>点击“调拨”按钮</a:t>
            </a:r>
            <a:r>
              <a:rPr lang="en-US" altLang="zh-CN" smtClean="0"/>
              <a:t>-</a:t>
            </a:r>
            <a:r>
              <a:rPr lang="zh-CN" altLang="en-US" smtClean="0"/>
              <a:t>完成单本图书调拨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9" b="50000"/>
          <a:stretch>
            <a:fillRect/>
          </a:stretch>
        </p:blipFill>
        <p:spPr bwMode="auto">
          <a:xfrm>
            <a:off x="684213" y="2276475"/>
            <a:ext cx="6550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239000" cy="50405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更改图书典藏地和书刊状态的方法</a:t>
            </a:r>
            <a:endParaRPr lang="en-US" altLang="zh-CN" sz="3200" dirty="0"/>
          </a:p>
        </p:txBody>
      </p:sp>
      <p:sp>
        <p:nvSpPr>
          <p:cNvPr id="55299" name="内容占位符 2"/>
          <p:cNvSpPr>
            <a:spLocks noGrp="1"/>
          </p:cNvSpPr>
          <p:nvPr>
            <p:ph idx="1"/>
          </p:nvPr>
        </p:nvSpPr>
        <p:spPr>
          <a:xfrm>
            <a:off x="457200" y="620713"/>
            <a:ext cx="7239000" cy="5835650"/>
          </a:xfrm>
        </p:spPr>
        <p:txBody>
          <a:bodyPr/>
          <a:lstStyle/>
          <a:p>
            <a:r>
              <a:rPr lang="zh-CN" altLang="en-US" smtClean="0"/>
              <a:t>进入编目模块</a:t>
            </a:r>
            <a:r>
              <a:rPr lang="en-US" altLang="zh-CN" smtClean="0"/>
              <a:t>-</a:t>
            </a:r>
            <a:r>
              <a:rPr lang="zh-CN" altLang="en-US" smtClean="0"/>
              <a:t>文件</a:t>
            </a:r>
            <a:r>
              <a:rPr lang="en-US" altLang="zh-CN" smtClean="0"/>
              <a:t>-</a:t>
            </a:r>
            <a:r>
              <a:rPr lang="zh-CN" altLang="en-US" smtClean="0"/>
              <a:t>回溯状态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7" b="21910"/>
          <a:stretch>
            <a:fillRect/>
          </a:stretch>
        </p:blipFill>
        <p:spPr bwMode="auto">
          <a:xfrm>
            <a:off x="539750" y="1052513"/>
            <a:ext cx="734218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流通管理规则设置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7239000" cy="5187950"/>
          </a:xfrm>
        </p:spPr>
        <p:txBody>
          <a:bodyPr/>
          <a:lstStyle/>
          <a:p>
            <a:pPr eaLnBrk="1" hangingPunct="1"/>
            <a:r>
              <a:rPr lang="zh-CN" altLang="en-US" sz="3600" smtClean="0"/>
              <a:t>读者类型管理</a:t>
            </a:r>
            <a:endParaRPr lang="en-US" altLang="zh-CN" sz="3600" smtClean="0"/>
          </a:p>
          <a:p>
            <a:pPr eaLnBrk="1" hangingPunct="1"/>
            <a:r>
              <a:rPr lang="zh-CN" altLang="en-US" sz="3600" smtClean="0"/>
              <a:t>借阅规则管理</a:t>
            </a:r>
            <a:endParaRPr lang="en-US" altLang="zh-CN" sz="3600" smtClean="0"/>
          </a:p>
          <a:p>
            <a:pPr eaLnBrk="1" hangingPunct="1"/>
            <a:r>
              <a:rPr lang="zh-CN" altLang="en-US" sz="3600" smtClean="0"/>
              <a:t>流通基本代码管理</a:t>
            </a:r>
            <a:endParaRPr lang="en-US" altLang="zh-CN" sz="3600" smtClean="0"/>
          </a:p>
          <a:p>
            <a:pPr eaLnBrk="1" hangingPunct="1"/>
            <a:r>
              <a:rPr lang="zh-CN" altLang="en-US" sz="3600" smtClean="0"/>
              <a:t>读者属性代码</a:t>
            </a:r>
            <a:endParaRPr lang="zh-CN" altLang="zh-CN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更改图书典藏地和书刊状态的方法</a:t>
            </a:r>
            <a:endParaRPr lang="en-US" altLang="zh-CN" sz="3200" dirty="0"/>
          </a:p>
        </p:txBody>
      </p:sp>
      <p:sp>
        <p:nvSpPr>
          <p:cNvPr id="56323" name="内容占位符 2"/>
          <p:cNvSpPr>
            <a:spLocks noGrp="1"/>
          </p:cNvSpPr>
          <p:nvPr>
            <p:ph idx="1"/>
          </p:nvPr>
        </p:nvSpPr>
        <p:spPr>
          <a:xfrm>
            <a:off x="457200" y="836613"/>
            <a:ext cx="7239000" cy="5619750"/>
          </a:xfrm>
        </p:spPr>
        <p:txBody>
          <a:bodyPr/>
          <a:lstStyle/>
          <a:p>
            <a:r>
              <a:rPr lang="zh-CN" altLang="en-US" smtClean="0"/>
              <a:t>检索图书</a:t>
            </a:r>
            <a:r>
              <a:rPr lang="en-US" altLang="zh-CN" smtClean="0"/>
              <a:t>-</a:t>
            </a:r>
            <a:r>
              <a:rPr lang="zh-CN" altLang="en-US" smtClean="0"/>
              <a:t>点击切换业务窗口</a:t>
            </a:r>
            <a:r>
              <a:rPr lang="en-US" altLang="zh-CN" smtClean="0"/>
              <a:t>-</a:t>
            </a:r>
            <a:r>
              <a:rPr lang="zh-CN" altLang="en-US" smtClean="0"/>
              <a:t>点击下面深色检索结果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6086" b="40044"/>
          <a:stretch>
            <a:fillRect/>
          </a:stretch>
        </p:blipFill>
        <p:spPr bwMode="auto">
          <a:xfrm>
            <a:off x="250825" y="1773238"/>
            <a:ext cx="74882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更改图书典藏地和书刊状态的方法</a:t>
            </a:r>
            <a:endParaRPr lang="en-US" altLang="zh-CN" sz="3200" dirty="0"/>
          </a:p>
        </p:txBody>
      </p:sp>
      <p:sp>
        <p:nvSpPr>
          <p:cNvPr id="57347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r>
              <a:rPr lang="zh-CN" altLang="en-US" smtClean="0"/>
              <a:t>在弹出窗口中选择</a:t>
            </a:r>
            <a:r>
              <a:rPr lang="en-US" altLang="zh-CN" smtClean="0"/>
              <a:t>-</a:t>
            </a:r>
            <a:r>
              <a:rPr lang="zh-CN" altLang="en-US" smtClean="0"/>
              <a:t>馆藏地（或书刊状态）进行更改后</a:t>
            </a:r>
            <a:r>
              <a:rPr lang="en-US" altLang="zh-CN" smtClean="0"/>
              <a:t>-</a:t>
            </a:r>
            <a:r>
              <a:rPr lang="zh-CN" altLang="en-US" smtClean="0"/>
              <a:t>退出即可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18231" r="33507" b="23523"/>
          <a:stretch>
            <a:fillRect/>
          </a:stretch>
        </p:blipFill>
        <p:spPr bwMode="auto">
          <a:xfrm>
            <a:off x="611188" y="2205038"/>
            <a:ext cx="6551612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更改图书典藏地的批处理的方法</a:t>
            </a:r>
            <a:endParaRPr lang="en-US" altLang="zh-CN" sz="3200" dirty="0"/>
          </a:p>
        </p:txBody>
      </p:sp>
      <p:sp>
        <p:nvSpPr>
          <p:cNvPr id="58371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en-US" smtClean="0"/>
              <a:t>进入典藏模块</a:t>
            </a:r>
            <a:r>
              <a:rPr lang="en-US" altLang="zh-CN" smtClean="0"/>
              <a:t>-</a:t>
            </a:r>
            <a:r>
              <a:rPr lang="zh-CN" altLang="en-US" smtClean="0"/>
              <a:t>书刊典藏</a:t>
            </a:r>
            <a:r>
              <a:rPr lang="en-US" altLang="zh-CN" smtClean="0"/>
              <a:t>-</a:t>
            </a:r>
            <a:r>
              <a:rPr lang="zh-CN" altLang="en-US" smtClean="0"/>
              <a:t>书刊调拨</a:t>
            </a:r>
            <a:r>
              <a:rPr lang="en-US" altLang="zh-CN" smtClean="0"/>
              <a:t>-</a:t>
            </a:r>
            <a:r>
              <a:rPr lang="zh-CN" altLang="en-US" smtClean="0"/>
              <a:t>选择调拨批次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10" b="42284"/>
          <a:stretch>
            <a:fillRect/>
          </a:stretch>
        </p:blipFill>
        <p:spPr bwMode="auto">
          <a:xfrm>
            <a:off x="323850" y="2276475"/>
            <a:ext cx="753268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7239000" cy="576064"/>
          </a:xfrm>
        </p:spPr>
        <p:txBody>
          <a:bodyPr/>
          <a:lstStyle/>
          <a:p>
            <a:pPr>
              <a:defRPr/>
            </a:pPr>
            <a:r>
              <a:rPr lang="zh-CN" altLang="en-US" sz="2800" dirty="0"/>
              <a:t>更改图书典藏地的批处理的方法</a:t>
            </a:r>
            <a:endParaRPr lang="en-US" altLang="zh-CN" sz="2800" dirty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r>
              <a:rPr lang="zh-CN" altLang="en-US" smtClean="0"/>
              <a:t>点击</a:t>
            </a:r>
            <a:r>
              <a:rPr lang="en-US" altLang="zh-CN" smtClean="0"/>
              <a:t>-</a:t>
            </a:r>
            <a:r>
              <a:rPr lang="zh-CN" altLang="en-US" smtClean="0"/>
              <a:t>新增批次</a:t>
            </a:r>
            <a:r>
              <a:rPr lang="en-US" altLang="zh-CN" smtClean="0"/>
              <a:t>-</a:t>
            </a:r>
            <a:r>
              <a:rPr lang="zh-CN" altLang="en-US" smtClean="0"/>
              <a:t>填写批次号、调拨类型、原馆藏地、新馆藏地</a:t>
            </a:r>
            <a:r>
              <a:rPr lang="en-US" altLang="zh-CN" smtClean="0"/>
              <a:t>-</a:t>
            </a:r>
            <a:r>
              <a:rPr lang="zh-CN" altLang="en-US" smtClean="0"/>
              <a:t>点击“确定”按钮</a:t>
            </a:r>
            <a:endParaRPr lang="en-US" altLang="zh-CN" smtClean="0"/>
          </a:p>
          <a:p>
            <a:r>
              <a:rPr lang="zh-CN" altLang="en-US" smtClean="0"/>
              <a:t>注意：每批次图书原典藏地必须一致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t="28836" r="27686" b="25851"/>
          <a:stretch>
            <a:fillRect/>
          </a:stretch>
        </p:blipFill>
        <p:spPr bwMode="auto">
          <a:xfrm>
            <a:off x="1042988" y="2349500"/>
            <a:ext cx="544671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/>
          <a:lstStyle/>
          <a:p>
            <a:pPr>
              <a:defRPr/>
            </a:pPr>
            <a:r>
              <a:rPr lang="zh-CN" altLang="en-US" sz="2800" dirty="0"/>
              <a:t>更改图书典藏地的批处理的方法</a:t>
            </a:r>
            <a:endParaRPr lang="en-US" altLang="zh-CN" sz="2800" dirty="0"/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r>
              <a:rPr lang="zh-CN" altLang="en-US" smtClean="0"/>
              <a:t>按册分别输入图书条码号</a:t>
            </a:r>
            <a:r>
              <a:rPr lang="en-US" altLang="zh-CN" smtClean="0"/>
              <a:t>-</a:t>
            </a:r>
            <a:r>
              <a:rPr lang="zh-CN" altLang="en-US" smtClean="0"/>
              <a:t>选择“开始调拨”按钮（如果书刊状态不一致，请选“书刊状态”进行修改，点击“设置新状态”按钮之后再选“开始调拨”按钮）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r="34627" b="32655"/>
          <a:stretch>
            <a:fillRect/>
          </a:stretch>
        </p:blipFill>
        <p:spPr bwMode="auto">
          <a:xfrm>
            <a:off x="0" y="2636838"/>
            <a:ext cx="797083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44029"/>
          </a:xfrm>
        </p:spPr>
        <p:txBody>
          <a:bodyPr/>
          <a:lstStyle/>
          <a:p>
            <a:pPr>
              <a:defRPr/>
            </a:pPr>
            <a:r>
              <a:rPr lang="zh-CN" altLang="en-US" sz="2800" dirty="0"/>
              <a:t>更改图书典藏地的批处理的方法</a:t>
            </a:r>
            <a:endParaRPr lang="en-US" altLang="zh-CN" sz="2800" dirty="0"/>
          </a:p>
        </p:txBody>
      </p:sp>
      <p:sp>
        <p:nvSpPr>
          <p:cNvPr id="61443" name="内容占位符 2"/>
          <p:cNvSpPr>
            <a:spLocks noGrp="1"/>
          </p:cNvSpPr>
          <p:nvPr>
            <p:ph idx="1"/>
          </p:nvPr>
        </p:nvSpPr>
        <p:spPr>
          <a:xfrm>
            <a:off x="457200" y="836613"/>
            <a:ext cx="7239000" cy="5619750"/>
          </a:xfrm>
        </p:spPr>
        <p:txBody>
          <a:bodyPr/>
          <a:lstStyle/>
          <a:p>
            <a:r>
              <a:rPr lang="zh-CN" altLang="en-US" smtClean="0"/>
              <a:t>完成图书调拨</a:t>
            </a:r>
            <a:r>
              <a:rPr lang="en-US" altLang="zh-CN" smtClean="0"/>
              <a:t>-</a:t>
            </a:r>
            <a:r>
              <a:rPr lang="zh-CN" altLang="en-US" smtClean="0"/>
              <a:t>图书典藏地批处理完成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9" b="36597"/>
          <a:stretch>
            <a:fillRect/>
          </a:stretch>
        </p:blipFill>
        <p:spPr bwMode="auto">
          <a:xfrm>
            <a:off x="468313" y="1412875"/>
            <a:ext cx="7178675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sz="4000" dirty="0"/>
              <a:t>更改书刊状态的批处理方法</a:t>
            </a:r>
            <a:endParaRPr lang="en-US" altLang="zh-CN" sz="4000" dirty="0"/>
          </a:p>
        </p:txBody>
      </p:sp>
      <p:sp>
        <p:nvSpPr>
          <p:cNvPr id="62467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en-US" sz="3200" dirty="0" smtClean="0"/>
              <a:t>进入典藏模块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书刊状态特别处理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8" b="50000"/>
          <a:stretch>
            <a:fillRect/>
          </a:stretch>
        </p:blipFill>
        <p:spPr bwMode="auto">
          <a:xfrm>
            <a:off x="755650" y="1916113"/>
            <a:ext cx="64150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sz="3600" dirty="0"/>
              <a:t>更改书刊状态</a:t>
            </a:r>
            <a:r>
              <a:rPr lang="zh-CN" altLang="en-US" sz="3600" dirty="0" smtClean="0"/>
              <a:t>的批处理方法</a:t>
            </a:r>
            <a:endParaRPr lang="zh-CN" altLang="en-US" dirty="0"/>
          </a:p>
        </p:txBody>
      </p:sp>
      <p:sp>
        <p:nvSpPr>
          <p:cNvPr id="63491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选择“按册”</a:t>
            </a:r>
            <a:r>
              <a:rPr lang="en-US" altLang="zh-CN" smtClean="0"/>
              <a:t>-</a:t>
            </a:r>
            <a:r>
              <a:rPr lang="zh-CN" altLang="en-US" smtClean="0"/>
              <a:t>输入图书条码号</a:t>
            </a:r>
            <a:r>
              <a:rPr lang="en-US" altLang="zh-CN" smtClean="0"/>
              <a:t>-</a:t>
            </a:r>
            <a:r>
              <a:rPr lang="zh-CN" altLang="en-US" smtClean="0"/>
              <a:t>下面即时显示已更改的图书信息</a:t>
            </a:r>
            <a:endParaRPr lang="en-US" altLang="zh-CN" smtClean="0"/>
          </a:p>
          <a:p>
            <a:r>
              <a:rPr lang="zh-CN" altLang="en-US" smtClean="0"/>
              <a:t>注意：每批次更改前的图书书刊状态必须一致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r="40112" b="32120"/>
          <a:stretch>
            <a:fillRect/>
          </a:stretch>
        </p:blipFill>
        <p:spPr bwMode="auto">
          <a:xfrm>
            <a:off x="565150" y="2339975"/>
            <a:ext cx="730091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查询读者密码方法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4515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z="2800" dirty="0" smtClean="0"/>
              <a:t>进入图书借还模块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辅助工具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读者详细信息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5731" r="42909" b="57375"/>
          <a:stretch>
            <a:fillRect/>
          </a:stretch>
        </p:blipFill>
        <p:spPr bwMode="auto">
          <a:xfrm>
            <a:off x="395536" y="1268760"/>
            <a:ext cx="7416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查询读者密码方法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5539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en-US" smtClean="0"/>
              <a:t>打开读者详细信息</a:t>
            </a:r>
            <a:r>
              <a:rPr lang="en-US" altLang="zh-CN" smtClean="0"/>
              <a:t>-</a:t>
            </a:r>
            <a:r>
              <a:rPr lang="zh-CN" altLang="en-US" smtClean="0"/>
              <a:t>将光标放到密码一栏</a:t>
            </a:r>
            <a:r>
              <a:rPr lang="en-US" altLang="zh-CN" smtClean="0"/>
              <a:t>-</a:t>
            </a:r>
            <a:r>
              <a:rPr lang="zh-CN" altLang="en-US" smtClean="0"/>
              <a:t>按</a:t>
            </a:r>
            <a:r>
              <a:rPr lang="en-US" altLang="zh-CN" smtClean="0"/>
              <a:t>F8</a:t>
            </a:r>
            <a:r>
              <a:rPr lang="zh-CN" altLang="en-US" smtClean="0"/>
              <a:t>即可查询到该读者密码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27403" r="34342" b="31583"/>
          <a:stretch/>
        </p:blipFill>
        <p:spPr bwMode="auto">
          <a:xfrm>
            <a:off x="971550" y="1988840"/>
            <a:ext cx="6624785" cy="42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读者类型管理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79438" y="836613"/>
          <a:ext cx="7299324" cy="5619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599"/>
                <a:gridCol w="689647"/>
                <a:gridCol w="433599"/>
                <a:gridCol w="433599"/>
                <a:gridCol w="433599"/>
                <a:gridCol w="754217"/>
                <a:gridCol w="560689"/>
                <a:gridCol w="448551"/>
                <a:gridCol w="568165"/>
                <a:gridCol w="590592"/>
                <a:gridCol w="478455"/>
                <a:gridCol w="1474612"/>
              </a:tblGrid>
              <a:tr h="35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读者类型代码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读者类型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最大借阅册数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外文库本数量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最大欠款额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最大预约册数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最大预约保留天数</a:t>
                      </a:r>
                      <a:endParaRPr lang="zh-CN" altLang="en-US" sz="900" b="1" i="0" u="none" strike="noStrike">
                        <a:solidFill>
                          <a:srgbClr val="FF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最大委托册数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最大委托保留天数</a:t>
                      </a:r>
                      <a:endParaRPr lang="zh-CN" altLang="en-US" sz="900" b="1" i="0" u="none" strike="noStrike">
                        <a:solidFill>
                          <a:srgbClr val="FF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基本押金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押金保障系数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说明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黑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教授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节假日不顺延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研究馆员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节假日不顺延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副教授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副研究馆员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馆员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讲师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助教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助理馆员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干部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工人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退休</a:t>
                      </a: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退休</a:t>
                      </a:r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退休</a:t>
                      </a:r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外籍教师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300.00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进修教师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访问学者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effectLst/>
                        </a:rPr>
                        <a:t>7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博士后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有本校工作证者，免押金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博士生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硕士生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本科生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留学博士生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effectLst/>
                        </a:rPr>
                        <a:t>7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留学硕士生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留学本科生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在职研究生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进修生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特聘教师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天大读者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200.00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馆际互借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29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社会读者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2.00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  <a:tr h="17561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其他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 dirty="0">
                          <a:effectLst/>
                        </a:rPr>
                        <a:t>￥</a:t>
                      </a:r>
                      <a:r>
                        <a:rPr lang="en-US" altLang="zh-CN" sz="900" u="none" strike="noStrike" dirty="0">
                          <a:effectLst/>
                        </a:rPr>
                        <a:t>2.00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￥</a:t>
                      </a:r>
                      <a:r>
                        <a:rPr lang="en-US" altLang="zh-CN" sz="900" u="none" strike="noStrike">
                          <a:effectLst/>
                        </a:rPr>
                        <a:t>0.00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610" marR="5610" marT="561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查询读者密码</a:t>
            </a:r>
            <a:r>
              <a:rPr lang="zh-CN" altLang="en-US" dirty="0" smtClean="0"/>
              <a:t>方法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6563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r>
              <a:rPr lang="zh-CN" altLang="en-US" smtClean="0"/>
              <a:t>进入流通管理模块</a:t>
            </a:r>
            <a:r>
              <a:rPr lang="en-US" altLang="zh-CN" smtClean="0"/>
              <a:t>-</a:t>
            </a:r>
            <a:r>
              <a:rPr lang="zh-CN" altLang="en-US" smtClean="0"/>
              <a:t>读者管理</a:t>
            </a:r>
            <a:r>
              <a:rPr lang="en-US" altLang="zh-CN" smtClean="0"/>
              <a:t>-</a:t>
            </a:r>
            <a:r>
              <a:rPr lang="zh-CN" altLang="en-US" smtClean="0"/>
              <a:t>证件注册</a:t>
            </a:r>
            <a:r>
              <a:rPr lang="en-US" altLang="zh-CN" smtClean="0"/>
              <a:t>-</a:t>
            </a:r>
            <a:r>
              <a:rPr lang="zh-CN" altLang="en-US" smtClean="0"/>
              <a:t>读者检索</a:t>
            </a:r>
            <a:r>
              <a:rPr lang="en-US" altLang="zh-CN" smtClean="0"/>
              <a:t>-</a:t>
            </a:r>
            <a:r>
              <a:rPr lang="zh-CN" altLang="en-US" smtClean="0"/>
              <a:t>输入条码号</a:t>
            </a:r>
            <a:r>
              <a:rPr lang="en-US" altLang="zh-CN" smtClean="0"/>
              <a:t>-</a:t>
            </a:r>
            <a:r>
              <a:rPr lang="zh-CN" altLang="en-US" smtClean="0"/>
              <a:t>在密码一栏按</a:t>
            </a:r>
            <a:r>
              <a:rPr lang="en-US" altLang="zh-CN" smtClean="0"/>
              <a:t>F8-</a:t>
            </a:r>
            <a:r>
              <a:rPr lang="zh-CN" altLang="en-US" smtClean="0"/>
              <a:t>弹出窗口即显示该读者密码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3" t="3783" r="18152" b="38824"/>
          <a:stretch>
            <a:fillRect/>
          </a:stretch>
        </p:blipFill>
        <p:spPr bwMode="auto">
          <a:xfrm>
            <a:off x="1476375" y="2205038"/>
            <a:ext cx="5843588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更改图书归还日期的方法</a:t>
            </a:r>
            <a:endParaRPr lang="en-US" altLang="zh-CN" dirty="0"/>
          </a:p>
        </p:txBody>
      </p:sp>
      <p:sp>
        <p:nvSpPr>
          <p:cNvPr id="67587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mtClean="0"/>
              <a:t>进入流通借还模块</a:t>
            </a:r>
            <a:r>
              <a:rPr lang="en-US" altLang="zh-CN" smtClean="0"/>
              <a:t>-</a:t>
            </a:r>
            <a:r>
              <a:rPr lang="zh-CN" altLang="en-US" smtClean="0"/>
              <a:t>借书管理</a:t>
            </a:r>
            <a:r>
              <a:rPr lang="en-US" altLang="zh-CN" smtClean="0"/>
              <a:t>-</a:t>
            </a:r>
            <a:r>
              <a:rPr lang="zh-CN" altLang="en-US" smtClean="0"/>
              <a:t>输入读者条码号</a:t>
            </a:r>
            <a:r>
              <a:rPr lang="en-US" altLang="zh-CN" smtClean="0"/>
              <a:t>-</a:t>
            </a:r>
            <a:r>
              <a:rPr lang="zh-CN" altLang="en-US" smtClean="0"/>
              <a:t>在下列借书列表中选择图书</a:t>
            </a:r>
            <a:r>
              <a:rPr lang="en-US" altLang="zh-CN" smtClean="0"/>
              <a:t>-</a:t>
            </a:r>
            <a:r>
              <a:rPr lang="zh-CN" altLang="en-US" smtClean="0"/>
              <a:t>双击应还日期更改即可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85" b="53433"/>
          <a:stretch>
            <a:fillRect/>
          </a:stretch>
        </p:blipFill>
        <p:spPr bwMode="auto">
          <a:xfrm>
            <a:off x="323850" y="2636838"/>
            <a:ext cx="6646863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单本图书临时延期的</a:t>
            </a:r>
            <a:r>
              <a:rPr lang="zh-CN" altLang="en-US" dirty="0"/>
              <a:t>方法</a:t>
            </a:r>
          </a:p>
        </p:txBody>
      </p:sp>
      <p:sp>
        <p:nvSpPr>
          <p:cNvPr id="68611" name="内容占位符 2"/>
          <p:cNvSpPr>
            <a:spLocks noGrp="1"/>
          </p:cNvSpPr>
          <p:nvPr>
            <p:ph idx="1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r>
              <a:rPr lang="zh-CN" altLang="en-US" smtClean="0"/>
              <a:t>进入流通借还模块</a:t>
            </a:r>
            <a:r>
              <a:rPr lang="en-US" altLang="zh-CN" smtClean="0"/>
              <a:t>-</a:t>
            </a:r>
            <a:r>
              <a:rPr lang="zh-CN" altLang="en-US" smtClean="0"/>
              <a:t>借书管理</a:t>
            </a:r>
            <a:r>
              <a:rPr lang="en-US" altLang="zh-CN" smtClean="0"/>
              <a:t>-</a:t>
            </a:r>
            <a:r>
              <a:rPr lang="zh-CN" altLang="en-US" smtClean="0"/>
              <a:t>输入读者条码号</a:t>
            </a:r>
            <a:r>
              <a:rPr lang="en-US" altLang="zh-CN" smtClean="0"/>
              <a:t>-</a:t>
            </a:r>
            <a:r>
              <a:rPr lang="zh-CN" altLang="en-US" smtClean="0"/>
              <a:t>在下列借书列表中选择图书</a:t>
            </a:r>
            <a:r>
              <a:rPr lang="en-US" altLang="zh-CN" smtClean="0"/>
              <a:t>-</a:t>
            </a:r>
            <a:r>
              <a:rPr lang="zh-CN" altLang="en-US" smtClean="0"/>
              <a:t>双击应还日期</a:t>
            </a:r>
            <a:r>
              <a:rPr lang="en-US" altLang="zh-CN" smtClean="0"/>
              <a:t>-</a:t>
            </a:r>
            <a:r>
              <a:rPr lang="zh-CN" altLang="en-US" smtClean="0"/>
              <a:t>在弹出窗口中进行相应更改即可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1" b="44836"/>
          <a:stretch>
            <a:fillRect/>
          </a:stretch>
        </p:blipFill>
        <p:spPr bwMode="auto">
          <a:xfrm>
            <a:off x="899592" y="2276872"/>
            <a:ext cx="6332537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添加图书复本的</a:t>
            </a:r>
            <a:r>
              <a:rPr lang="zh-CN" altLang="en-US" dirty="0" smtClean="0"/>
              <a:t>方法</a:t>
            </a:r>
            <a:endParaRPr lang="zh-CN" altLang="en-US" dirty="0"/>
          </a:p>
        </p:txBody>
      </p:sp>
      <p:sp>
        <p:nvSpPr>
          <p:cNvPr id="69635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z="2800" dirty="0" smtClean="0"/>
              <a:t>进入编目模块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文件</a:t>
            </a:r>
            <a:r>
              <a:rPr lang="en-US" altLang="zh-CN" sz="2800" dirty="0" smtClean="0"/>
              <a:t>-</a:t>
            </a:r>
            <a:r>
              <a:rPr lang="zh-CN" altLang="en-US" sz="2800" dirty="0" smtClean="0"/>
              <a:t>回溯状态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4" b="31366"/>
          <a:stretch>
            <a:fillRect/>
          </a:stretch>
        </p:blipFill>
        <p:spPr bwMode="auto">
          <a:xfrm>
            <a:off x="250825" y="1484313"/>
            <a:ext cx="7780338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添加图书复本的方法</a:t>
            </a:r>
          </a:p>
        </p:txBody>
      </p:sp>
      <p:sp>
        <p:nvSpPr>
          <p:cNvPr id="70659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en-US" smtClean="0"/>
              <a:t>检索图书</a:t>
            </a:r>
            <a:r>
              <a:rPr lang="en-US" altLang="zh-CN" smtClean="0"/>
              <a:t>-</a:t>
            </a:r>
            <a:r>
              <a:rPr lang="zh-CN" altLang="en-US" smtClean="0"/>
              <a:t>切换显示业务窗口</a:t>
            </a:r>
            <a:r>
              <a:rPr lang="en-US" altLang="zh-CN" smtClean="0"/>
              <a:t>-</a:t>
            </a:r>
            <a:r>
              <a:rPr lang="zh-CN" altLang="en-US" smtClean="0"/>
              <a:t>添加复本</a:t>
            </a:r>
            <a:r>
              <a:rPr lang="en-US" altLang="zh-CN" smtClean="0"/>
              <a:t>-</a:t>
            </a:r>
            <a:r>
              <a:rPr lang="zh-CN" altLang="en-US" smtClean="0"/>
              <a:t>核对索书号正确无误</a:t>
            </a:r>
            <a:r>
              <a:rPr lang="en-US" altLang="zh-CN" smtClean="0"/>
              <a:t>-</a:t>
            </a:r>
            <a:r>
              <a:rPr lang="zh-CN" altLang="en-US" smtClean="0"/>
              <a:t>在财产号和条码号中输入图书条码号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t="3226" r="33842" b="41074"/>
          <a:stretch>
            <a:fillRect/>
          </a:stretch>
        </p:blipFill>
        <p:spPr bwMode="auto">
          <a:xfrm>
            <a:off x="1187450" y="2368550"/>
            <a:ext cx="5868988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添加图书复本的方法</a:t>
            </a:r>
          </a:p>
        </p:txBody>
      </p:sp>
      <p:sp>
        <p:nvSpPr>
          <p:cNvPr id="71683" name="内容占位符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/>
          <a:lstStyle/>
          <a:p>
            <a:r>
              <a:rPr lang="zh-CN" altLang="en-US" sz="3200" dirty="0" smtClean="0"/>
              <a:t>按“确定”按钮即可完成复本添加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 r="33507" b="22269"/>
          <a:stretch>
            <a:fillRect/>
          </a:stretch>
        </p:blipFill>
        <p:spPr bwMode="auto">
          <a:xfrm>
            <a:off x="0" y="2325688"/>
            <a:ext cx="8107363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办理图书遗失赔偿的</a:t>
            </a:r>
            <a:r>
              <a:rPr lang="zh-CN" altLang="en-US" dirty="0" smtClean="0"/>
              <a:t>方法</a:t>
            </a:r>
            <a:endParaRPr lang="zh-CN" altLang="en-US" dirty="0"/>
          </a:p>
        </p:txBody>
      </p:sp>
      <p:sp>
        <p:nvSpPr>
          <p:cNvPr id="72707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z="3600" dirty="0" smtClean="0"/>
              <a:t>进入流通管理模块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业务办理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遗失赔偿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06" b="44836"/>
          <a:stretch>
            <a:fillRect/>
          </a:stretch>
        </p:blipFill>
        <p:spPr bwMode="auto">
          <a:xfrm>
            <a:off x="900113" y="2205038"/>
            <a:ext cx="59356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办理图书遗失赔偿的方法</a:t>
            </a:r>
          </a:p>
        </p:txBody>
      </p:sp>
      <p:sp>
        <p:nvSpPr>
          <p:cNvPr id="73731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z="3200" dirty="0" smtClean="0"/>
              <a:t>输入读者条码号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检索到该读者借阅全部图书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选定赔偿图书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确定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7" t="32597" r="6194" b="25491"/>
          <a:stretch>
            <a:fillRect/>
          </a:stretch>
        </p:blipFill>
        <p:spPr bwMode="auto">
          <a:xfrm>
            <a:off x="361950" y="2451100"/>
            <a:ext cx="73834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办理图书遗失赔偿的方法</a:t>
            </a:r>
          </a:p>
        </p:txBody>
      </p:sp>
      <p:sp>
        <p:nvSpPr>
          <p:cNvPr id="74755" name="内容占位符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r>
              <a:rPr lang="zh-CN" altLang="en-US" sz="3200" dirty="0" smtClean="0"/>
              <a:t>选择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赔书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人工费（每册￥</a:t>
            </a:r>
            <a:r>
              <a:rPr lang="en-US" altLang="zh-CN" sz="3200" dirty="0" smtClean="0"/>
              <a:t>10.00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  <a:p>
            <a:r>
              <a:rPr lang="zh-CN" altLang="en-US" sz="3200" dirty="0" smtClean="0"/>
              <a:t>选择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赔款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按规定加倍赔偿</a:t>
            </a: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t="34389" r="9328" b="14568"/>
          <a:stretch>
            <a:fillRect/>
          </a:stretch>
        </p:blipFill>
        <p:spPr bwMode="auto">
          <a:xfrm>
            <a:off x="11113" y="2620963"/>
            <a:ext cx="88026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办理图书遗失赔偿的方法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7848600" cy="5475288"/>
          </a:xfrm>
        </p:spPr>
        <p:txBody>
          <a:bodyPr/>
          <a:lstStyle/>
          <a:p>
            <a:pPr>
              <a:defRPr/>
            </a:pPr>
            <a:r>
              <a:rPr lang="zh-CN" altLang="en-US" sz="2800" b="1" dirty="0" smtClean="0"/>
              <a:t>图书遗失赔偿相关规定</a:t>
            </a:r>
            <a:endParaRPr lang="zh-CN" altLang="zh-CN" sz="2800" dirty="0"/>
          </a:p>
          <a:p>
            <a:pPr>
              <a:defRPr/>
            </a:pPr>
            <a:r>
              <a:rPr lang="zh-CN" altLang="zh-CN" sz="2800" b="1" dirty="0"/>
              <a:t>赔书</a:t>
            </a:r>
            <a:r>
              <a:rPr lang="zh-CN" altLang="zh-CN" sz="2800" b="1" dirty="0" smtClean="0"/>
              <a:t>：</a:t>
            </a:r>
            <a:r>
              <a:rPr lang="zh-CN" altLang="en-US" sz="2800" b="1" dirty="0" smtClean="0"/>
              <a:t>必须是同版本（可以是同版不同印次图书）</a:t>
            </a:r>
            <a:endParaRPr lang="zh-CN" altLang="zh-CN" sz="2800" dirty="0"/>
          </a:p>
          <a:p>
            <a:pPr>
              <a:defRPr/>
            </a:pPr>
            <a:r>
              <a:rPr lang="zh-CN" altLang="en-US" sz="2800" b="1" dirty="0" smtClean="0"/>
              <a:t>赔书：￥</a:t>
            </a:r>
            <a:r>
              <a:rPr lang="en-US" altLang="zh-CN" sz="2800" b="1" dirty="0" smtClean="0"/>
              <a:t>10.00/</a:t>
            </a:r>
            <a:r>
              <a:rPr lang="zh-CN" altLang="en-US" sz="2800" b="1" dirty="0" smtClean="0"/>
              <a:t>册手工费</a:t>
            </a:r>
            <a:endParaRPr lang="zh-CN" altLang="zh-CN" sz="2800" dirty="0"/>
          </a:p>
          <a:p>
            <a:pPr>
              <a:defRPr/>
            </a:pPr>
            <a:r>
              <a:rPr lang="zh-CN" altLang="zh-CN" sz="2800" b="1" dirty="0" smtClean="0"/>
              <a:t>赔</a:t>
            </a:r>
            <a:r>
              <a:rPr lang="zh-CN" altLang="en-US" sz="2800" b="1" dirty="0" smtClean="0"/>
              <a:t>款：</a:t>
            </a:r>
            <a:r>
              <a:rPr lang="zh-CN" altLang="zh-CN" sz="2800" b="1" dirty="0" smtClean="0"/>
              <a:t>中文</a:t>
            </a:r>
            <a:r>
              <a:rPr lang="zh-CN" altLang="en-US" sz="2800" b="1" dirty="0" smtClean="0"/>
              <a:t>图书</a:t>
            </a:r>
            <a:r>
              <a:rPr lang="zh-CN" altLang="zh-CN" sz="2800" b="1" dirty="0" smtClean="0"/>
              <a:t>：</a:t>
            </a:r>
            <a:r>
              <a:rPr lang="en-US" altLang="zh-CN" sz="2800" b="1" dirty="0"/>
              <a:t>85</a:t>
            </a:r>
            <a:r>
              <a:rPr lang="zh-CN" altLang="zh-CN" sz="2800" b="1" dirty="0" smtClean="0"/>
              <a:t>年</a:t>
            </a:r>
            <a:r>
              <a:rPr lang="zh-CN" altLang="en-US" sz="2800" b="1" dirty="0" smtClean="0"/>
              <a:t>及</a:t>
            </a:r>
            <a:r>
              <a:rPr lang="zh-CN" altLang="zh-CN" sz="2800" b="1" dirty="0" smtClean="0"/>
              <a:t>以前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赔</a:t>
            </a:r>
            <a:r>
              <a:rPr lang="zh-CN" altLang="zh-CN" sz="2800" b="1" dirty="0"/>
              <a:t>原价</a:t>
            </a:r>
            <a:r>
              <a:rPr lang="en-US" altLang="zh-CN" sz="2800" b="1" dirty="0"/>
              <a:t>7-10</a:t>
            </a:r>
            <a:r>
              <a:rPr lang="zh-CN" altLang="zh-CN" sz="2800" b="1" dirty="0"/>
              <a:t>倍</a:t>
            </a:r>
            <a:endParaRPr lang="zh-CN" altLang="zh-CN" sz="2800" dirty="0"/>
          </a:p>
          <a:p>
            <a:pPr>
              <a:defRPr/>
            </a:pPr>
            <a:r>
              <a:rPr lang="zh-CN" altLang="en-US" sz="2800" b="1" dirty="0" smtClean="0"/>
              <a:t>赔款：中文图书：</a:t>
            </a:r>
            <a:r>
              <a:rPr lang="en-US" altLang="zh-CN" sz="2800" b="1" dirty="0" smtClean="0"/>
              <a:t>85</a:t>
            </a:r>
            <a:r>
              <a:rPr lang="zh-CN" altLang="zh-CN" sz="2800" b="1" dirty="0"/>
              <a:t>年</a:t>
            </a:r>
            <a:r>
              <a:rPr lang="zh-CN" altLang="zh-CN" sz="2800" b="1" dirty="0" smtClean="0"/>
              <a:t>以后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赔</a:t>
            </a:r>
            <a:r>
              <a:rPr lang="zh-CN" altLang="zh-CN" sz="2800" b="1" dirty="0"/>
              <a:t>原价</a:t>
            </a:r>
            <a:r>
              <a:rPr lang="en-US" altLang="zh-CN" sz="2800" b="1" dirty="0"/>
              <a:t>4-5</a:t>
            </a:r>
            <a:r>
              <a:rPr lang="zh-CN" altLang="zh-CN" sz="2800" b="1" dirty="0"/>
              <a:t>倍</a:t>
            </a:r>
            <a:endParaRPr lang="zh-CN" altLang="zh-CN" sz="2800" dirty="0"/>
          </a:p>
          <a:p>
            <a:pPr>
              <a:defRPr/>
            </a:pPr>
            <a:r>
              <a:rPr lang="zh-CN" altLang="en-US" sz="2800" b="1" dirty="0" smtClean="0"/>
              <a:t>赔款：外文</a:t>
            </a:r>
            <a:r>
              <a:rPr lang="zh-CN" altLang="zh-CN" sz="2800" b="1" dirty="0" smtClean="0"/>
              <a:t>原版书</a:t>
            </a:r>
            <a:r>
              <a:rPr lang="zh-CN" altLang="en-US" sz="2800" b="1" dirty="0" smtClean="0"/>
              <a:t>：不论年限，</a:t>
            </a:r>
            <a:r>
              <a:rPr lang="zh-CN" altLang="zh-CN" sz="2800" b="1" dirty="0" smtClean="0"/>
              <a:t>一律赔</a:t>
            </a:r>
            <a:r>
              <a:rPr lang="zh-CN" altLang="en-US" sz="2800" b="1" dirty="0" smtClean="0"/>
              <a:t>原价</a:t>
            </a:r>
            <a:r>
              <a:rPr lang="en-US" altLang="zh-CN" sz="2800" b="1" dirty="0" smtClean="0"/>
              <a:t>10</a:t>
            </a:r>
            <a:r>
              <a:rPr lang="zh-CN" altLang="zh-CN" sz="2800" b="1" dirty="0" smtClean="0"/>
              <a:t>倍</a:t>
            </a:r>
            <a:endParaRPr lang="en-US" altLang="zh-CN" sz="2800" b="1" dirty="0" smtClean="0"/>
          </a:p>
          <a:p>
            <a:pPr>
              <a:defRPr/>
            </a:pPr>
            <a:r>
              <a:rPr lang="zh-CN" altLang="en-US" sz="2800" b="1" dirty="0" smtClean="0"/>
              <a:t>赔款：</a:t>
            </a:r>
            <a:r>
              <a:rPr lang="zh-CN" altLang="zh-CN" sz="2800" b="1" dirty="0" smtClean="0"/>
              <a:t>外文</a:t>
            </a:r>
            <a:r>
              <a:rPr lang="zh-CN" altLang="zh-CN" sz="2800" b="1" dirty="0"/>
              <a:t>影印</a:t>
            </a:r>
            <a:r>
              <a:rPr lang="zh-CN" altLang="zh-CN" sz="2800" b="1" dirty="0" smtClean="0"/>
              <a:t>书</a:t>
            </a:r>
            <a:r>
              <a:rPr lang="zh-CN" altLang="en-US" sz="2800" b="1" dirty="0" smtClean="0"/>
              <a:t>：</a:t>
            </a:r>
            <a:r>
              <a:rPr lang="en-US" altLang="zh-CN" sz="2800" b="1" dirty="0" smtClean="0"/>
              <a:t>85</a:t>
            </a:r>
            <a:r>
              <a:rPr lang="zh-CN" altLang="zh-CN" sz="2800" b="1" dirty="0" smtClean="0"/>
              <a:t>年</a:t>
            </a:r>
            <a:r>
              <a:rPr lang="zh-CN" altLang="en-US" sz="2800" b="1" dirty="0" smtClean="0"/>
              <a:t>及</a:t>
            </a:r>
            <a:r>
              <a:rPr lang="zh-CN" altLang="zh-CN" sz="2800" b="1" dirty="0" smtClean="0"/>
              <a:t>以前</a:t>
            </a:r>
            <a:r>
              <a:rPr lang="zh-CN" altLang="en-US" sz="2800" b="1" dirty="0" smtClean="0"/>
              <a:t>，赔原价</a:t>
            </a:r>
            <a:r>
              <a:rPr lang="en-US" altLang="zh-CN" sz="2800" b="1" dirty="0" smtClean="0"/>
              <a:t>10</a:t>
            </a:r>
            <a:r>
              <a:rPr lang="zh-CN" altLang="zh-CN" sz="2800" b="1" dirty="0" smtClean="0"/>
              <a:t>倍</a:t>
            </a:r>
            <a:endParaRPr lang="en-US" altLang="zh-CN" sz="2800" b="1" dirty="0" smtClean="0"/>
          </a:p>
          <a:p>
            <a:pPr>
              <a:defRPr/>
            </a:pPr>
            <a:r>
              <a:rPr lang="zh-CN" altLang="en-US" sz="2800" b="1" dirty="0" smtClean="0"/>
              <a:t>赔款：外文影印书：</a:t>
            </a:r>
            <a:r>
              <a:rPr lang="en-US" altLang="zh-CN" sz="2800" b="1" dirty="0" smtClean="0"/>
              <a:t>85</a:t>
            </a:r>
            <a:r>
              <a:rPr lang="zh-CN" altLang="zh-CN" sz="2800" b="1" dirty="0"/>
              <a:t>年</a:t>
            </a:r>
            <a:r>
              <a:rPr lang="zh-CN" altLang="zh-CN" sz="2800" b="1" dirty="0" smtClean="0"/>
              <a:t>以后</a:t>
            </a:r>
            <a:r>
              <a:rPr lang="zh-CN" altLang="en-US" sz="2800" b="1" dirty="0" smtClean="0"/>
              <a:t>，赔原价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5</a:t>
            </a:r>
            <a:r>
              <a:rPr lang="zh-CN" altLang="zh-CN" sz="2800" b="1" dirty="0"/>
              <a:t>倍</a:t>
            </a:r>
            <a:endParaRPr lang="zh-CN" altLang="zh-CN" sz="2800" dirty="0"/>
          </a:p>
          <a:p>
            <a:pPr marL="0" indent="0">
              <a:buFont typeface="Wingdings 2" pitchFamily="18" charset="2"/>
              <a:buNone/>
              <a:defRPr/>
            </a:pPr>
            <a:endParaRPr lang="zh-CN" altLang="zh-CN" sz="2800" dirty="0"/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读者类型管理</a:t>
            </a:r>
            <a:endParaRPr lang="zh-CN" altLang="en-US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各类读者借阅最大册数：</a:t>
            </a:r>
            <a:endParaRPr lang="en-US" altLang="zh-CN" smtClean="0"/>
          </a:p>
          <a:p>
            <a:r>
              <a:rPr lang="en-US" altLang="zh-CN" smtClean="0"/>
              <a:t>25</a:t>
            </a:r>
            <a:r>
              <a:rPr lang="zh-CN" altLang="en-US" smtClean="0"/>
              <a:t>册：研究馆员、副研究馆员</a:t>
            </a:r>
            <a:endParaRPr lang="en-US" altLang="zh-CN" smtClean="0"/>
          </a:p>
          <a:p>
            <a:r>
              <a:rPr lang="en-US" altLang="zh-CN" smtClean="0"/>
              <a:t>20</a:t>
            </a:r>
            <a:r>
              <a:rPr lang="zh-CN" altLang="en-US" smtClean="0"/>
              <a:t>册：教授、副教授、馆员、博士后、博士生</a:t>
            </a:r>
            <a:endParaRPr lang="en-US" altLang="zh-CN" smtClean="0"/>
          </a:p>
          <a:p>
            <a:r>
              <a:rPr lang="en-US" altLang="zh-CN" smtClean="0"/>
              <a:t>15</a:t>
            </a:r>
            <a:r>
              <a:rPr lang="zh-CN" altLang="en-US" smtClean="0"/>
              <a:t>册：讲师、助理馆员、退休</a:t>
            </a:r>
            <a:r>
              <a:rPr lang="en-US" altLang="zh-CN" smtClean="0"/>
              <a:t>1</a:t>
            </a:r>
            <a:r>
              <a:rPr lang="zh-CN" altLang="en-US" smtClean="0"/>
              <a:t>、进修教师、访问学者、硕士生、留学博士生、留学硕士生、特聘教师</a:t>
            </a:r>
            <a:endParaRPr lang="en-US" altLang="zh-CN" smtClean="0"/>
          </a:p>
          <a:p>
            <a:r>
              <a:rPr lang="en-US" altLang="zh-CN" smtClean="0"/>
              <a:t>10</a:t>
            </a:r>
            <a:r>
              <a:rPr lang="zh-CN" altLang="en-US" smtClean="0"/>
              <a:t>册：助教、干部、退休</a:t>
            </a:r>
            <a:r>
              <a:rPr lang="en-US" altLang="zh-CN" smtClean="0"/>
              <a:t>2</a:t>
            </a:r>
            <a:r>
              <a:rPr lang="zh-CN" altLang="en-US" smtClean="0"/>
              <a:t>、本科生、留学本科生、在职研究生</a:t>
            </a:r>
            <a:endParaRPr lang="en-US" altLang="zh-CN" smtClean="0"/>
          </a:p>
          <a:p>
            <a:r>
              <a:rPr lang="en-US" altLang="zh-CN" smtClean="0"/>
              <a:t>5</a:t>
            </a:r>
            <a:r>
              <a:rPr lang="zh-CN" altLang="en-US" smtClean="0"/>
              <a:t>册：外籍教师、进修生</a:t>
            </a:r>
            <a:endParaRPr lang="en-US" altLang="zh-CN" smtClean="0"/>
          </a:p>
          <a:p>
            <a:r>
              <a:rPr lang="en-US" altLang="zh-CN" smtClean="0"/>
              <a:t>3</a:t>
            </a:r>
            <a:r>
              <a:rPr lang="zh-CN" altLang="en-US" smtClean="0"/>
              <a:t>册：工人、退休</a:t>
            </a:r>
            <a:r>
              <a:rPr lang="en-US" altLang="zh-CN" smtClean="0"/>
              <a:t>3</a:t>
            </a:r>
            <a:r>
              <a:rPr lang="zh-CN" altLang="en-US" smtClean="0"/>
              <a:t>、天大读者、馆际互借、其他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380133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特别提示：</a:t>
            </a:r>
            <a:r>
              <a:rPr lang="zh-CN" altLang="en-US" dirty="0"/>
              <a:t>新系统图书逾期罚款天数计算方法</a:t>
            </a:r>
          </a:p>
        </p:txBody>
      </p:sp>
      <p:sp>
        <p:nvSpPr>
          <p:cNvPr id="76803" name="内容占位符 2"/>
          <p:cNvSpPr>
            <a:spLocks noGrp="1"/>
          </p:cNvSpPr>
          <p:nvPr>
            <p:ph idx="1"/>
          </p:nvPr>
        </p:nvSpPr>
        <p:spPr>
          <a:xfrm>
            <a:off x="457200" y="1700213"/>
            <a:ext cx="7239000" cy="4756150"/>
          </a:xfrm>
        </p:spPr>
        <p:txBody>
          <a:bodyPr/>
          <a:lstStyle/>
          <a:p>
            <a:r>
              <a:rPr lang="zh-CN" altLang="en-US" sz="3600" smtClean="0"/>
              <a:t>目前汇文系统图书逾期罚款计算时间与老系统有明显区别，节假日（包括寒暑假）都计算罚款，即图书逾期期间节假日不免罚。过去老系统是免罚的，希望流通一线老师做好这方面的读者解释工作。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874"/>
            <a:ext cx="7239000" cy="4332461"/>
          </a:xfrm>
        </p:spPr>
        <p:txBody>
          <a:bodyPr/>
          <a:lstStyle/>
          <a:p>
            <a:pPr>
              <a:defRPr/>
            </a:pPr>
            <a:r>
              <a:rPr lang="zh-CN" altLang="en-US" sz="9600" dirty="0" smtClean="0"/>
              <a:t>谢谢！</a:t>
            </a:r>
            <a:endParaRPr lang="zh-CN" altLang="en-US" sz="9600" dirty="0"/>
          </a:p>
        </p:txBody>
      </p:sp>
      <p:sp>
        <p:nvSpPr>
          <p:cNvPr id="77827" name="内容占位符 2"/>
          <p:cNvSpPr>
            <a:spLocks noGrp="1"/>
          </p:cNvSpPr>
          <p:nvPr>
            <p:ph idx="1"/>
          </p:nvPr>
        </p:nvSpPr>
        <p:spPr>
          <a:xfrm>
            <a:off x="457200" y="5013325"/>
            <a:ext cx="7239000" cy="1443038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/>
              <a:t>借阅规则管理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3" b="28526"/>
          <a:stretch>
            <a:fillRect/>
          </a:stretch>
        </p:blipFill>
        <p:spPr bwMode="auto">
          <a:xfrm>
            <a:off x="0" y="981075"/>
            <a:ext cx="814705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4000" dirty="0" smtClean="0"/>
              <a:t>普通书</a:t>
            </a:r>
            <a:r>
              <a:rPr lang="en-US" altLang="zh-CN" sz="4000" dirty="0" smtClean="0"/>
              <a:t>62</a:t>
            </a:r>
            <a:r>
              <a:rPr lang="zh-CN" altLang="en-US" sz="4000" dirty="0" smtClean="0"/>
              <a:t>天规则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dirty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395288" y="1196975"/>
            <a:ext cx="7239000" cy="5400675"/>
          </a:xfrm>
        </p:spPr>
        <p:txBody>
          <a:bodyPr/>
          <a:lstStyle/>
          <a:p>
            <a:r>
              <a:rPr lang="zh-CN" altLang="en-US" sz="2800" smtClean="0"/>
              <a:t>读者类型：教职员工、外籍教师、进修教师、访问学者、博士研究生、硕士研究生、留学博士生、留学硕士生、在职研究生、特聘教师</a:t>
            </a:r>
            <a:endParaRPr lang="en-US" altLang="zh-CN" sz="2800" smtClean="0"/>
          </a:p>
          <a:p>
            <a:endParaRPr lang="en-US" altLang="zh-CN" sz="2800" smtClean="0"/>
          </a:p>
          <a:p>
            <a:r>
              <a:rPr lang="zh-CN" altLang="en-US" sz="2800" smtClean="0"/>
              <a:t>规则特点：借期</a:t>
            </a:r>
            <a:r>
              <a:rPr lang="en-US" altLang="zh-CN" sz="2800" smtClean="0"/>
              <a:t>62</a:t>
            </a:r>
            <a:r>
              <a:rPr lang="zh-CN" altLang="en-US" sz="2800" smtClean="0"/>
              <a:t>天，可续借一次；逾期罚款￥</a:t>
            </a:r>
            <a:r>
              <a:rPr lang="en-US" altLang="zh-CN" sz="2800" smtClean="0"/>
              <a:t>0.10/</a:t>
            </a:r>
            <a:r>
              <a:rPr lang="zh-CN" altLang="en-US" sz="2800" smtClean="0"/>
              <a:t>册</a:t>
            </a:r>
            <a:r>
              <a:rPr lang="en-US" altLang="zh-CN" sz="2800" smtClean="0"/>
              <a:t>/</a:t>
            </a:r>
            <a:r>
              <a:rPr lang="zh-CN" altLang="en-US" sz="2800" smtClean="0"/>
              <a:t>天</a:t>
            </a:r>
            <a:endParaRPr lang="en-US" altLang="zh-CN" sz="2800" smtClean="0"/>
          </a:p>
          <a:p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华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1341</TotalTime>
  <Words>2838</Words>
  <Application>Microsoft Office PowerPoint</Application>
  <PresentationFormat>全屏显示(4:3)</PresentationFormat>
  <Paragraphs>775</Paragraphs>
  <Slides>71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1" baseType="lpstr">
      <vt:lpstr>Franklin Gothic Book</vt:lpstr>
      <vt:lpstr>宋体</vt:lpstr>
      <vt:lpstr>Arial</vt:lpstr>
      <vt:lpstr>Trebuchet MS</vt:lpstr>
      <vt:lpstr>黑体</vt:lpstr>
      <vt:lpstr>华文新魏</vt:lpstr>
      <vt:lpstr>Wingdings 2</vt:lpstr>
      <vt:lpstr>Wingdings</vt:lpstr>
      <vt:lpstr>Calibri</vt:lpstr>
      <vt:lpstr>华丽</vt:lpstr>
      <vt:lpstr>基于汇文系统的馆藏图书借阅服务</vt:lpstr>
      <vt:lpstr>汇文文献信息服务系统</vt:lpstr>
      <vt:lpstr>汇文文献信息服务系统</vt:lpstr>
      <vt:lpstr>汇文文献信息服务系统 </vt:lpstr>
      <vt:lpstr>流通管理规则设置 </vt:lpstr>
      <vt:lpstr>读者类型管理</vt:lpstr>
      <vt:lpstr>读者类型管理</vt:lpstr>
      <vt:lpstr>借阅规则管理 </vt:lpstr>
      <vt:lpstr>普通书62天规则 </vt:lpstr>
      <vt:lpstr>普通书31天规则 </vt:lpstr>
      <vt:lpstr>普通书31天规则1 </vt:lpstr>
      <vt:lpstr>普通书31天规则2 </vt:lpstr>
      <vt:lpstr>新书校内读者规则 </vt:lpstr>
      <vt:lpstr>新书校外读者规则 </vt:lpstr>
      <vt:lpstr>外文库本5册规则 </vt:lpstr>
      <vt:lpstr>外文库本2册规则 </vt:lpstr>
      <vt:lpstr>中文库本经济分馆规则 </vt:lpstr>
      <vt:lpstr>馆际互借证规则</vt:lpstr>
      <vt:lpstr>馆际互借证规则</vt:lpstr>
      <vt:lpstr>附馆际互借单位名单（高校馆） </vt:lpstr>
      <vt:lpstr>附馆际互借单位名单（高校馆）</vt:lpstr>
      <vt:lpstr>附馆际互借单位名单（其他馆）</vt:lpstr>
      <vt:lpstr>流通基本代码管理---系别代码</vt:lpstr>
      <vt:lpstr>流通基本代码管理---系别代码</vt:lpstr>
      <vt:lpstr>流通基本代码管理---系别代码</vt:lpstr>
      <vt:lpstr>流通基本代码管理---系别代码</vt:lpstr>
      <vt:lpstr>流通基本代码管理---系别代码</vt:lpstr>
      <vt:lpstr>流通基本代码管理---系别代码</vt:lpstr>
      <vt:lpstr>流通基本代码管理---系别代码</vt:lpstr>
      <vt:lpstr>流通基本代码管理---系别代码</vt:lpstr>
      <vt:lpstr>流通基本代码管理---系别代码</vt:lpstr>
      <vt:lpstr>流通月报常用的统计方法 </vt:lpstr>
      <vt:lpstr>读者分类借阅统计方法</vt:lpstr>
      <vt:lpstr>读者分类借阅统计方法</vt:lpstr>
      <vt:lpstr>读者分类借阅统计方法</vt:lpstr>
      <vt:lpstr>读者分类借阅统计方法</vt:lpstr>
      <vt:lpstr>读者分类借阅统计方法</vt:lpstr>
      <vt:lpstr>读者分类借阅统计方法</vt:lpstr>
      <vt:lpstr>读者分类借阅统计方法</vt:lpstr>
      <vt:lpstr>流通收费统计方法</vt:lpstr>
      <vt:lpstr>流通收费统计方法</vt:lpstr>
      <vt:lpstr>流通收费统计方法</vt:lpstr>
      <vt:lpstr>工作量统计方法</vt:lpstr>
      <vt:lpstr>工作量统计方法</vt:lpstr>
      <vt:lpstr>工作量统计方法</vt:lpstr>
      <vt:lpstr>图书借阅中常见问题的处理方法</vt:lpstr>
      <vt:lpstr>单本图书更改典藏地的方法</vt:lpstr>
      <vt:lpstr>单本图书更改典藏地的方法</vt:lpstr>
      <vt:lpstr>更改图书典藏地和书刊状态的方法</vt:lpstr>
      <vt:lpstr>更改图书典藏地和书刊状态的方法</vt:lpstr>
      <vt:lpstr>更改图书典藏地和书刊状态的方法</vt:lpstr>
      <vt:lpstr>更改图书典藏地的批处理的方法</vt:lpstr>
      <vt:lpstr>更改图书典藏地的批处理的方法</vt:lpstr>
      <vt:lpstr>更改图书典藏地的批处理的方法</vt:lpstr>
      <vt:lpstr>更改图书典藏地的批处理的方法</vt:lpstr>
      <vt:lpstr>更改书刊状态的批处理方法</vt:lpstr>
      <vt:lpstr>更改书刊状态的批处理方法</vt:lpstr>
      <vt:lpstr>查询读者密码方法1</vt:lpstr>
      <vt:lpstr>查询读者密码方法1</vt:lpstr>
      <vt:lpstr>查询读者密码方法2</vt:lpstr>
      <vt:lpstr>更改图书归还日期的方法</vt:lpstr>
      <vt:lpstr>单本图书临时延期的方法</vt:lpstr>
      <vt:lpstr>添加图书复本的方法</vt:lpstr>
      <vt:lpstr>添加图书复本的方法</vt:lpstr>
      <vt:lpstr>添加图书复本的方法</vt:lpstr>
      <vt:lpstr>办理图书遗失赔偿的方法</vt:lpstr>
      <vt:lpstr>办理图书遗失赔偿的方法</vt:lpstr>
      <vt:lpstr>办理图书遗失赔偿的方法</vt:lpstr>
      <vt:lpstr>办理图书遗失赔偿的方法</vt:lpstr>
      <vt:lpstr>特别提示：新系统图书逾期罚款天数计算方法</vt:lpstr>
      <vt:lpstr>谢谢！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基于汇文系统的馆藏图书借阅服务</dc:title>
  <dc:creator>wg</dc:creator>
  <cp:lastModifiedBy>wg</cp:lastModifiedBy>
  <cp:revision>93</cp:revision>
  <dcterms:created xsi:type="dcterms:W3CDTF">2013-06-02T12:36:50Z</dcterms:created>
  <dcterms:modified xsi:type="dcterms:W3CDTF">2013-06-07T05:58:11Z</dcterms:modified>
</cp:coreProperties>
</file>