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8" r:id="rId1"/>
  </p:sldMasterIdLst>
  <p:notesMasterIdLst>
    <p:notesMasterId r:id="rId42"/>
  </p:notesMasterIdLst>
  <p:handoutMasterIdLst>
    <p:handoutMasterId r:id="rId43"/>
  </p:handoutMasterIdLst>
  <p:sldIdLst>
    <p:sldId id="256" r:id="rId2"/>
    <p:sldId id="287" r:id="rId3"/>
    <p:sldId id="292" r:id="rId4"/>
    <p:sldId id="294" r:id="rId5"/>
    <p:sldId id="293" r:id="rId6"/>
    <p:sldId id="295" r:id="rId7"/>
    <p:sldId id="296" r:id="rId8"/>
    <p:sldId id="291" r:id="rId9"/>
    <p:sldId id="257" r:id="rId10"/>
    <p:sldId id="258" r:id="rId11"/>
    <p:sldId id="263" r:id="rId12"/>
    <p:sldId id="259" r:id="rId13"/>
    <p:sldId id="260" r:id="rId14"/>
    <p:sldId id="261" r:id="rId15"/>
    <p:sldId id="264" r:id="rId16"/>
    <p:sldId id="262" r:id="rId17"/>
    <p:sldId id="265" r:id="rId18"/>
    <p:sldId id="266" r:id="rId19"/>
    <p:sldId id="290" r:id="rId20"/>
    <p:sldId id="267" r:id="rId21"/>
    <p:sldId id="268" r:id="rId22"/>
    <p:sldId id="269" r:id="rId23"/>
    <p:sldId id="270" r:id="rId24"/>
    <p:sldId id="272" r:id="rId25"/>
    <p:sldId id="288" r:id="rId26"/>
    <p:sldId id="289" r:id="rId27"/>
    <p:sldId id="271" r:id="rId28"/>
    <p:sldId id="273" r:id="rId29"/>
    <p:sldId id="277" r:id="rId30"/>
    <p:sldId id="278" r:id="rId31"/>
    <p:sldId id="279" r:id="rId32"/>
    <p:sldId id="280" r:id="rId33"/>
    <p:sldId id="282" r:id="rId34"/>
    <p:sldId id="281" r:id="rId35"/>
    <p:sldId id="283" r:id="rId36"/>
    <p:sldId id="284" r:id="rId37"/>
    <p:sldId id="276" r:id="rId38"/>
    <p:sldId id="285" r:id="rId39"/>
    <p:sldId id="286" r:id="rId40"/>
    <p:sldId id="275" r:id="rId41"/>
  </p:sldIdLst>
  <p:sldSz cx="9144000" cy="6858000" type="screen4x3"/>
  <p:notesSz cx="9874250" cy="67976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relyOnVml="1" encoding="utf-8"/>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00"/>
    <p:restoredTop sz="96226" autoAdjust="0"/>
  </p:normalViewPr>
  <p:slideViewPr>
    <p:cSldViewPr>
      <p:cViewPr>
        <p:scale>
          <a:sx n="100" d="100"/>
          <a:sy n="100" d="100"/>
        </p:scale>
        <p:origin x="192" y="-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427884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宋体" charset="-122"/>
              </a:defRPr>
            </a:lvl1pPr>
          </a:lstStyle>
          <a:p>
            <a:endParaRPr lang="zh-CN" altLang="en-US"/>
          </a:p>
        </p:txBody>
      </p:sp>
      <p:sp>
        <p:nvSpPr>
          <p:cNvPr id="39939" name="Rectangle 3"/>
          <p:cNvSpPr>
            <a:spLocks noGrp="1" noChangeArrowheads="1"/>
          </p:cNvSpPr>
          <p:nvPr>
            <p:ph type="dt" sz="quarter" idx="1"/>
          </p:nvPr>
        </p:nvSpPr>
        <p:spPr bwMode="auto">
          <a:xfrm>
            <a:off x="5593125" y="0"/>
            <a:ext cx="427884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宋体" charset="-122"/>
              </a:defRPr>
            </a:lvl1pPr>
          </a:lstStyle>
          <a:p>
            <a:endParaRPr lang="en-US" altLang="zh-CN"/>
          </a:p>
        </p:txBody>
      </p:sp>
      <p:sp>
        <p:nvSpPr>
          <p:cNvPr id="39940" name="Rectangle 4"/>
          <p:cNvSpPr>
            <a:spLocks noGrp="1" noChangeArrowheads="1"/>
          </p:cNvSpPr>
          <p:nvPr>
            <p:ph type="ftr" sz="quarter" idx="2"/>
          </p:nvPr>
        </p:nvSpPr>
        <p:spPr bwMode="auto">
          <a:xfrm>
            <a:off x="1" y="6456612"/>
            <a:ext cx="427884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宋体" charset="-122"/>
              </a:defRPr>
            </a:lvl1pPr>
          </a:lstStyle>
          <a:p>
            <a:endParaRPr lang="en-US" altLang="zh-CN"/>
          </a:p>
        </p:txBody>
      </p:sp>
      <p:sp>
        <p:nvSpPr>
          <p:cNvPr id="39941" name="Rectangle 5"/>
          <p:cNvSpPr>
            <a:spLocks noGrp="1" noChangeArrowheads="1"/>
          </p:cNvSpPr>
          <p:nvPr>
            <p:ph type="sldNum" sz="quarter" idx="3"/>
          </p:nvPr>
        </p:nvSpPr>
        <p:spPr bwMode="auto">
          <a:xfrm>
            <a:off x="5593125" y="6456612"/>
            <a:ext cx="427884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宋体" charset="-122"/>
              </a:defRPr>
            </a:lvl1pPr>
          </a:lstStyle>
          <a:p>
            <a:fld id="{3ED057BA-72AE-4056-84F5-E70E636BE193}" type="slidenum">
              <a:rPr lang="zh-CN" altLang="en-US"/>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0"/>
            <a:ext cx="427884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宋体" charset="-122"/>
              </a:defRPr>
            </a:lvl1pPr>
          </a:lstStyle>
          <a:p>
            <a:endParaRPr lang="zh-CN" altLang="en-US"/>
          </a:p>
        </p:txBody>
      </p:sp>
      <p:sp>
        <p:nvSpPr>
          <p:cNvPr id="41987" name="Rectangle 3"/>
          <p:cNvSpPr>
            <a:spLocks noGrp="1" noChangeArrowheads="1"/>
          </p:cNvSpPr>
          <p:nvPr>
            <p:ph type="dt" idx="1"/>
          </p:nvPr>
        </p:nvSpPr>
        <p:spPr bwMode="auto">
          <a:xfrm>
            <a:off x="5593125" y="0"/>
            <a:ext cx="427884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宋体" charset="-122"/>
              </a:defRPr>
            </a:lvl1pPr>
          </a:lstStyle>
          <a:p>
            <a:endParaRPr lang="en-US" altLang="zh-CN"/>
          </a:p>
        </p:txBody>
      </p:sp>
      <p:sp>
        <p:nvSpPr>
          <p:cNvPr id="41988" name="Rectangle 4"/>
          <p:cNvSpPr>
            <a:spLocks noGrp="1" noRot="1" noChangeAspect="1" noChangeArrowheads="1" noTextEdit="1"/>
          </p:cNvSpPr>
          <p:nvPr>
            <p:ph type="sldImg" idx="2"/>
          </p:nvPr>
        </p:nvSpPr>
        <p:spPr bwMode="auto">
          <a:xfrm>
            <a:off x="3236913" y="509588"/>
            <a:ext cx="3400425" cy="2549525"/>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987426" y="3228896"/>
            <a:ext cx="789940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990" name="Rectangle 6"/>
          <p:cNvSpPr>
            <a:spLocks noGrp="1" noChangeArrowheads="1"/>
          </p:cNvSpPr>
          <p:nvPr>
            <p:ph type="ftr" sz="quarter" idx="4"/>
          </p:nvPr>
        </p:nvSpPr>
        <p:spPr bwMode="auto">
          <a:xfrm>
            <a:off x="1" y="6456612"/>
            <a:ext cx="427884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宋体" charset="-122"/>
              </a:defRPr>
            </a:lvl1pPr>
          </a:lstStyle>
          <a:p>
            <a:endParaRPr lang="en-US" altLang="zh-CN"/>
          </a:p>
        </p:txBody>
      </p:sp>
      <p:sp>
        <p:nvSpPr>
          <p:cNvPr id="41991" name="Rectangle 7"/>
          <p:cNvSpPr>
            <a:spLocks noGrp="1" noChangeArrowheads="1"/>
          </p:cNvSpPr>
          <p:nvPr>
            <p:ph type="sldNum" sz="quarter" idx="5"/>
          </p:nvPr>
        </p:nvSpPr>
        <p:spPr bwMode="auto">
          <a:xfrm>
            <a:off x="5593125" y="6456612"/>
            <a:ext cx="427884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宋体" charset="-122"/>
              </a:defRPr>
            </a:lvl1pPr>
          </a:lstStyle>
          <a:p>
            <a:fld id="{C56138E6-9474-48DF-BAE6-88988C5A8EC4}"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宋体" charset="-122"/>
        <a:ea typeface="宋体" charset="-122"/>
        <a:cs typeface="+mn-cs"/>
      </a:defRPr>
    </a:lvl1pPr>
    <a:lvl2pPr marL="457200" algn="l" rtl="0" eaLnBrk="0" fontAlgn="base" hangingPunct="0">
      <a:spcBef>
        <a:spcPct val="30000"/>
      </a:spcBef>
      <a:spcAft>
        <a:spcPct val="0"/>
      </a:spcAft>
      <a:defRPr sz="1200" kern="1200">
        <a:solidFill>
          <a:schemeClr val="tx1"/>
        </a:solidFill>
        <a:latin typeface="宋体" charset="-122"/>
        <a:ea typeface="宋体" charset="-122"/>
        <a:cs typeface="+mn-cs"/>
      </a:defRPr>
    </a:lvl2pPr>
    <a:lvl3pPr marL="914400" algn="l" rtl="0" eaLnBrk="0" fontAlgn="base" hangingPunct="0">
      <a:spcBef>
        <a:spcPct val="30000"/>
      </a:spcBef>
      <a:spcAft>
        <a:spcPct val="0"/>
      </a:spcAft>
      <a:defRPr sz="1200" kern="1200">
        <a:solidFill>
          <a:schemeClr val="tx1"/>
        </a:solidFill>
        <a:latin typeface="宋体" charset="-122"/>
        <a:ea typeface="宋体" charset="-122"/>
        <a:cs typeface="+mn-cs"/>
      </a:defRPr>
    </a:lvl3pPr>
    <a:lvl4pPr marL="1371600" algn="l" rtl="0" eaLnBrk="0" fontAlgn="base" hangingPunct="0">
      <a:spcBef>
        <a:spcPct val="30000"/>
      </a:spcBef>
      <a:spcAft>
        <a:spcPct val="0"/>
      </a:spcAft>
      <a:defRPr sz="1200" kern="1200">
        <a:solidFill>
          <a:schemeClr val="tx1"/>
        </a:solidFill>
        <a:latin typeface="宋体" charset="-122"/>
        <a:ea typeface="宋体" charset="-122"/>
        <a:cs typeface="+mn-cs"/>
      </a:defRPr>
    </a:lvl4pPr>
    <a:lvl5pPr marL="1828800" algn="l" rtl="0" eaLnBrk="0" fontAlgn="base" hangingPunct="0">
      <a:spcBef>
        <a:spcPct val="30000"/>
      </a:spcBef>
      <a:spcAft>
        <a:spcPct val="0"/>
      </a:spcAft>
      <a:defRPr sz="1200" kern="1200">
        <a:solidFill>
          <a:schemeClr val="tx1"/>
        </a:solidFill>
        <a:latin typeface="宋体" charset="-122"/>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873FA42F-D64A-4CFC-8D68-557C4EE5B033}" type="datetime1">
              <a:rPr lang="zh-CN" altLang="en-US" smtClean="0"/>
              <a:pPr/>
              <a:t>2013/4/12</a:t>
            </a:fld>
            <a:endParaRPr lang="en-US" altLang="zh-CN"/>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en-US" altLang="zh-CN"/>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r>
              <a:rPr lang="zh-CN" altLang="en-US" smtClean="0"/>
              <a:t>页面 </a:t>
            </a:r>
            <a:fld id="{91B03412-2093-4E9E-8F4D-8D17EB1C5AE6}" type="slidenum">
              <a:rPr lang="zh-CN" altLang="en-US" smtClean="0"/>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73712F5-B1EC-4DBE-B7D8-EA74447B7CF5}" type="datetime1">
              <a:rPr lang="zh-CN" altLang="en-US" smtClean="0"/>
              <a:pPr/>
              <a:t>2013/4/12</a:t>
            </a:fld>
            <a:endParaRPr lang="en-US" altLang="zh-CN"/>
          </a:p>
        </p:txBody>
      </p:sp>
      <p:sp>
        <p:nvSpPr>
          <p:cNvPr id="5" name="页脚占位符 4"/>
          <p:cNvSpPr>
            <a:spLocks noGrp="1"/>
          </p:cNvSpPr>
          <p:nvPr>
            <p:ph type="ftr" sz="quarter" idx="11"/>
          </p:nvPr>
        </p:nvSpPr>
        <p:spPr/>
        <p:txBody>
          <a:bodyPr/>
          <a:lstStyle>
            <a:extLst/>
          </a:lstStyle>
          <a:p>
            <a:endParaRPr lang="en-US" altLang="zh-CN"/>
          </a:p>
        </p:txBody>
      </p:sp>
      <p:sp>
        <p:nvSpPr>
          <p:cNvPr id="6" name="灯片编号占位符 5"/>
          <p:cNvSpPr>
            <a:spLocks noGrp="1"/>
          </p:cNvSpPr>
          <p:nvPr>
            <p:ph type="sldNum" sz="quarter" idx="12"/>
          </p:nvPr>
        </p:nvSpPr>
        <p:spPr/>
        <p:txBody>
          <a:bodyPr/>
          <a:lstStyle>
            <a:extLst/>
          </a:lstStyle>
          <a:p>
            <a:r>
              <a:rPr lang="zh-CN" altLang="en-US" smtClean="0"/>
              <a:t>页面 </a:t>
            </a:r>
            <a:fld id="{4784CBFC-9F54-4AE5-8C5A-1687AD9DCBB3}" type="slidenum">
              <a:rPr lang="zh-CN" altLang="en-US" smtClean="0"/>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8AE694F9-951A-405C-B8AA-7E52BBF5274E}" type="datetime1">
              <a:rPr lang="zh-CN" altLang="en-US" smtClean="0"/>
              <a:pPr/>
              <a:t>2013/4/12</a:t>
            </a:fld>
            <a:endParaRPr lang="en-US" altLang="zh-CN"/>
          </a:p>
        </p:txBody>
      </p:sp>
      <p:sp>
        <p:nvSpPr>
          <p:cNvPr id="5" name="页脚占位符 4"/>
          <p:cNvSpPr>
            <a:spLocks noGrp="1"/>
          </p:cNvSpPr>
          <p:nvPr>
            <p:ph type="ftr" sz="quarter" idx="11"/>
          </p:nvPr>
        </p:nvSpPr>
        <p:spPr/>
        <p:txBody>
          <a:bodyPr/>
          <a:lstStyle>
            <a:extLst/>
          </a:lstStyle>
          <a:p>
            <a:endParaRPr lang="en-US" altLang="zh-CN"/>
          </a:p>
        </p:txBody>
      </p:sp>
      <p:sp>
        <p:nvSpPr>
          <p:cNvPr id="6" name="灯片编号占位符 5"/>
          <p:cNvSpPr>
            <a:spLocks noGrp="1"/>
          </p:cNvSpPr>
          <p:nvPr>
            <p:ph type="sldNum" sz="quarter" idx="12"/>
          </p:nvPr>
        </p:nvSpPr>
        <p:spPr/>
        <p:txBody>
          <a:bodyPr/>
          <a:lstStyle>
            <a:extLst/>
          </a:lstStyle>
          <a:p>
            <a:r>
              <a:rPr lang="zh-CN" altLang="en-US" smtClean="0"/>
              <a:t>页面 </a:t>
            </a:r>
            <a:fld id="{049ECD72-76C3-446D-9322-201D828FB901}" type="slidenum">
              <a:rPr lang="zh-CN" altLang="en-US" smtClean="0"/>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E82F9057-FA83-40F1-9D5D-AC32AFF57762}" type="datetime1">
              <a:rPr lang="zh-CN" altLang="en-US" smtClean="0"/>
              <a:pPr/>
              <a:t>2013/4/12</a:t>
            </a:fld>
            <a:endParaRPr lang="en-US" altLang="zh-CN"/>
          </a:p>
        </p:txBody>
      </p:sp>
      <p:sp>
        <p:nvSpPr>
          <p:cNvPr id="5" name="页脚占位符 4"/>
          <p:cNvSpPr>
            <a:spLocks noGrp="1"/>
          </p:cNvSpPr>
          <p:nvPr>
            <p:ph type="ftr" sz="quarter" idx="11"/>
          </p:nvPr>
        </p:nvSpPr>
        <p:spPr/>
        <p:txBody>
          <a:bodyPr/>
          <a:lstStyle>
            <a:extLst/>
          </a:lstStyle>
          <a:p>
            <a:endParaRPr lang="en-US" altLang="zh-CN"/>
          </a:p>
        </p:txBody>
      </p:sp>
      <p:sp>
        <p:nvSpPr>
          <p:cNvPr id="6" name="灯片编号占位符 5"/>
          <p:cNvSpPr>
            <a:spLocks noGrp="1"/>
          </p:cNvSpPr>
          <p:nvPr>
            <p:ph type="sldNum" sz="quarter" idx="12"/>
          </p:nvPr>
        </p:nvSpPr>
        <p:spPr/>
        <p:txBody>
          <a:bodyPr/>
          <a:lstStyle>
            <a:extLst/>
          </a:lstStyle>
          <a:p>
            <a:r>
              <a:rPr lang="zh-CN" altLang="en-US" smtClean="0"/>
              <a:t>页面 </a:t>
            </a:r>
            <a:fld id="{806FBD4A-5AF5-40AD-A37C-C8982C3FC4C6}" type="slidenum">
              <a:rPr lang="zh-CN" altLang="en-US" smtClean="0"/>
              <a:pPr/>
              <a:t>‹#›</a:t>
            </a:fld>
            <a:endParaRPr lang="en-US" altLang="zh-CN"/>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833CFF9E-8B80-4336-B478-F99CB13D905E}" type="datetime1">
              <a:rPr lang="zh-CN" altLang="en-US" smtClean="0"/>
              <a:pPr/>
              <a:t>2013/4/12</a:t>
            </a:fld>
            <a:endParaRPr lang="en-US" altLang="zh-CN"/>
          </a:p>
        </p:txBody>
      </p:sp>
      <p:sp>
        <p:nvSpPr>
          <p:cNvPr id="5" name="页脚占位符 4"/>
          <p:cNvSpPr>
            <a:spLocks noGrp="1"/>
          </p:cNvSpPr>
          <p:nvPr>
            <p:ph type="ftr" sz="quarter" idx="11"/>
          </p:nvPr>
        </p:nvSpPr>
        <p:spPr/>
        <p:txBody>
          <a:bodyPr/>
          <a:lstStyle>
            <a:extLst/>
          </a:lstStyle>
          <a:p>
            <a:endParaRPr lang="en-US" altLang="zh-CN"/>
          </a:p>
        </p:txBody>
      </p:sp>
      <p:sp>
        <p:nvSpPr>
          <p:cNvPr id="6" name="灯片编号占位符 5"/>
          <p:cNvSpPr>
            <a:spLocks noGrp="1"/>
          </p:cNvSpPr>
          <p:nvPr>
            <p:ph type="sldNum" sz="quarter" idx="12"/>
          </p:nvPr>
        </p:nvSpPr>
        <p:spPr/>
        <p:txBody>
          <a:bodyPr/>
          <a:lstStyle>
            <a:extLst/>
          </a:lstStyle>
          <a:p>
            <a:r>
              <a:rPr lang="zh-CN" altLang="en-US" smtClean="0"/>
              <a:t>页面 </a:t>
            </a:r>
            <a:fld id="{2F3D3F67-D50C-41D4-8D9D-B72C0FC6C4FC}" type="slidenum">
              <a:rPr lang="zh-CN" altLang="en-US" smtClean="0"/>
              <a:pPr/>
              <a:t>‹#›</a:t>
            </a:fld>
            <a:endParaRPr lang="en-US" altLang="zh-CN"/>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AB089A71-DC3B-4CD2-BE57-923780516A48}" type="datetime1">
              <a:rPr lang="zh-CN" altLang="en-US" smtClean="0"/>
              <a:pPr/>
              <a:t>2013/4/12</a:t>
            </a:fld>
            <a:endParaRPr lang="en-US" altLang="zh-CN"/>
          </a:p>
        </p:txBody>
      </p:sp>
      <p:sp>
        <p:nvSpPr>
          <p:cNvPr id="6" name="页脚占位符 5"/>
          <p:cNvSpPr>
            <a:spLocks noGrp="1"/>
          </p:cNvSpPr>
          <p:nvPr>
            <p:ph type="ftr" sz="quarter" idx="11"/>
          </p:nvPr>
        </p:nvSpPr>
        <p:spPr/>
        <p:txBody>
          <a:bodyPr/>
          <a:lstStyle>
            <a:extLst/>
          </a:lstStyle>
          <a:p>
            <a:endParaRPr lang="en-US" altLang="zh-CN"/>
          </a:p>
        </p:txBody>
      </p:sp>
      <p:sp>
        <p:nvSpPr>
          <p:cNvPr id="7" name="灯片编号占位符 6"/>
          <p:cNvSpPr>
            <a:spLocks noGrp="1"/>
          </p:cNvSpPr>
          <p:nvPr>
            <p:ph type="sldNum" sz="quarter" idx="12"/>
          </p:nvPr>
        </p:nvSpPr>
        <p:spPr/>
        <p:txBody>
          <a:bodyPr/>
          <a:lstStyle>
            <a:extLst/>
          </a:lstStyle>
          <a:p>
            <a:r>
              <a:rPr lang="zh-CN" altLang="en-US" smtClean="0"/>
              <a:t>页面 </a:t>
            </a:r>
            <a:fld id="{38890BE2-3268-48B1-A9E6-EA202A0AAEBA}" type="slidenum">
              <a:rPr lang="zh-CN" altLang="en-US" smtClean="0"/>
              <a:pPr/>
              <a:t>‹#›</a:t>
            </a:fld>
            <a:endParaRPr lang="en-US" altLang="zh-CN"/>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886602E3-4349-4B3A-9605-B77F0E6535E7}" type="datetime1">
              <a:rPr lang="zh-CN" altLang="en-US" smtClean="0"/>
              <a:pPr/>
              <a:t>2013/4/12</a:t>
            </a:fld>
            <a:endParaRPr lang="en-US" altLang="zh-CN"/>
          </a:p>
        </p:txBody>
      </p:sp>
      <p:sp>
        <p:nvSpPr>
          <p:cNvPr id="8" name="页脚占位符 7"/>
          <p:cNvSpPr>
            <a:spLocks noGrp="1"/>
          </p:cNvSpPr>
          <p:nvPr>
            <p:ph type="ftr" sz="quarter" idx="11"/>
          </p:nvPr>
        </p:nvSpPr>
        <p:spPr/>
        <p:txBody>
          <a:bodyPr/>
          <a:lstStyle>
            <a:extLst/>
          </a:lstStyle>
          <a:p>
            <a:endParaRPr lang="en-US" altLang="zh-CN"/>
          </a:p>
        </p:txBody>
      </p:sp>
      <p:sp>
        <p:nvSpPr>
          <p:cNvPr id="9" name="灯片编号占位符 8"/>
          <p:cNvSpPr>
            <a:spLocks noGrp="1"/>
          </p:cNvSpPr>
          <p:nvPr>
            <p:ph type="sldNum" sz="quarter" idx="12"/>
          </p:nvPr>
        </p:nvSpPr>
        <p:spPr/>
        <p:txBody>
          <a:bodyPr/>
          <a:lstStyle>
            <a:extLst/>
          </a:lstStyle>
          <a:p>
            <a:r>
              <a:rPr lang="zh-CN" altLang="en-US" smtClean="0"/>
              <a:t>页面 </a:t>
            </a:r>
            <a:fld id="{FECCE18A-363A-4ECE-B9E0-FD5DB2042A28}" type="slidenum">
              <a:rPr lang="zh-CN" altLang="en-US" smtClean="0"/>
              <a:pPr/>
              <a:t>‹#›</a:t>
            </a:fld>
            <a:endParaRPr lang="en-US" altLang="zh-CN"/>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1DCCA8B0-F5DA-432F-812B-1FBF065AD013}" type="datetime1">
              <a:rPr lang="zh-CN" altLang="en-US" smtClean="0"/>
              <a:pPr/>
              <a:t>2013/4/12</a:t>
            </a:fld>
            <a:endParaRPr lang="en-US" altLang="zh-CN"/>
          </a:p>
        </p:txBody>
      </p:sp>
      <p:sp>
        <p:nvSpPr>
          <p:cNvPr id="4" name="页脚占位符 3"/>
          <p:cNvSpPr>
            <a:spLocks noGrp="1"/>
          </p:cNvSpPr>
          <p:nvPr>
            <p:ph type="ftr" sz="quarter" idx="11"/>
          </p:nvPr>
        </p:nvSpPr>
        <p:spPr/>
        <p:txBody>
          <a:bodyPr/>
          <a:lstStyle>
            <a:extLst/>
          </a:lstStyle>
          <a:p>
            <a:endParaRPr lang="en-US" altLang="zh-CN"/>
          </a:p>
        </p:txBody>
      </p:sp>
      <p:sp>
        <p:nvSpPr>
          <p:cNvPr id="5" name="灯片编号占位符 4"/>
          <p:cNvSpPr>
            <a:spLocks noGrp="1"/>
          </p:cNvSpPr>
          <p:nvPr>
            <p:ph type="sldNum" sz="quarter" idx="12"/>
          </p:nvPr>
        </p:nvSpPr>
        <p:spPr/>
        <p:txBody>
          <a:bodyPr/>
          <a:lstStyle>
            <a:extLst/>
          </a:lstStyle>
          <a:p>
            <a:r>
              <a:rPr lang="zh-CN" altLang="en-US" smtClean="0"/>
              <a:t>页面 </a:t>
            </a:r>
            <a:fld id="{868FBD31-27EF-43EE-83E1-22FDE11D15AC}" type="slidenum">
              <a:rPr lang="zh-CN" altLang="en-US" smtClean="0"/>
              <a:pPr/>
              <a:t>‹#›</a:t>
            </a:fld>
            <a:endParaRPr lang="en-US" altLang="zh-CN"/>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8BC769CB-903C-4844-8B52-5F51184EB6DD}" type="datetime1">
              <a:rPr lang="zh-CN" altLang="en-US" smtClean="0"/>
              <a:pPr/>
              <a:t>2013/4/12</a:t>
            </a:fld>
            <a:endParaRPr lang="en-US" altLang="zh-CN"/>
          </a:p>
        </p:txBody>
      </p:sp>
      <p:sp>
        <p:nvSpPr>
          <p:cNvPr id="3" name="页脚占位符 2"/>
          <p:cNvSpPr>
            <a:spLocks noGrp="1"/>
          </p:cNvSpPr>
          <p:nvPr>
            <p:ph type="ftr" sz="quarter" idx="11"/>
          </p:nvPr>
        </p:nvSpPr>
        <p:spPr/>
        <p:txBody>
          <a:bodyPr/>
          <a:lstStyle>
            <a:extLst/>
          </a:lstStyle>
          <a:p>
            <a:endParaRPr lang="en-US" altLang="zh-CN"/>
          </a:p>
        </p:txBody>
      </p:sp>
      <p:sp>
        <p:nvSpPr>
          <p:cNvPr id="4" name="灯片编号占位符 3"/>
          <p:cNvSpPr>
            <a:spLocks noGrp="1"/>
          </p:cNvSpPr>
          <p:nvPr>
            <p:ph type="sldNum" sz="quarter" idx="12"/>
          </p:nvPr>
        </p:nvSpPr>
        <p:spPr/>
        <p:txBody>
          <a:bodyPr/>
          <a:lstStyle>
            <a:extLst/>
          </a:lstStyle>
          <a:p>
            <a:r>
              <a:rPr lang="zh-CN" altLang="en-US" smtClean="0"/>
              <a:t>页面 </a:t>
            </a:r>
            <a:fld id="{440DE883-CBB0-4C53-8B8B-5129AE4F7D0B}" type="slidenum">
              <a:rPr lang="zh-CN" altLang="en-US" smtClean="0"/>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463C6ABB-E511-4C9A-9660-4B04DEEA076C}" type="datetime1">
              <a:rPr lang="zh-CN" altLang="en-US" smtClean="0"/>
              <a:pPr/>
              <a:t>2013/4/12</a:t>
            </a:fld>
            <a:endParaRPr lang="en-US" altLang="zh-CN"/>
          </a:p>
        </p:txBody>
      </p:sp>
      <p:sp>
        <p:nvSpPr>
          <p:cNvPr id="6" name="页脚占位符 5"/>
          <p:cNvSpPr>
            <a:spLocks noGrp="1"/>
          </p:cNvSpPr>
          <p:nvPr>
            <p:ph type="ftr" sz="quarter" idx="11"/>
          </p:nvPr>
        </p:nvSpPr>
        <p:spPr/>
        <p:txBody>
          <a:bodyPr/>
          <a:lstStyle>
            <a:extLst/>
          </a:lstStyle>
          <a:p>
            <a:endParaRPr lang="en-US" altLang="zh-CN"/>
          </a:p>
        </p:txBody>
      </p:sp>
      <p:sp>
        <p:nvSpPr>
          <p:cNvPr id="7" name="灯片编号占位符 6"/>
          <p:cNvSpPr>
            <a:spLocks noGrp="1"/>
          </p:cNvSpPr>
          <p:nvPr>
            <p:ph type="sldNum" sz="quarter" idx="12"/>
          </p:nvPr>
        </p:nvSpPr>
        <p:spPr/>
        <p:txBody>
          <a:bodyPr/>
          <a:lstStyle>
            <a:extLst/>
          </a:lstStyle>
          <a:p>
            <a:r>
              <a:rPr lang="zh-CN" altLang="en-US" smtClean="0"/>
              <a:t>页面 </a:t>
            </a:r>
            <a:fld id="{469BE6A7-CCD4-4A8A-BA46-7E2A83FDCD5F}" type="slidenum">
              <a:rPr lang="zh-CN" altLang="en-US" smtClean="0"/>
              <a:pPr/>
              <a:t>‹#›</a:t>
            </a:fld>
            <a:endParaRPr lang="en-US" altLang="zh-CN"/>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BD04840A-87F1-4739-881C-87D5D8393F64}" type="datetime1">
              <a:rPr lang="zh-CN" altLang="en-US" smtClean="0"/>
              <a:pPr/>
              <a:t>2013/4/12</a:t>
            </a:fld>
            <a:endParaRPr lang="en-US" altLang="zh-CN"/>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ltLang="zh-CN"/>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r>
              <a:rPr lang="zh-CN" altLang="en-US" smtClean="0"/>
              <a:t>页面 </a:t>
            </a:r>
            <a:fld id="{6D562567-47CD-4E49-B4CF-76A48C6B358B}" type="slidenum">
              <a:rPr lang="zh-CN" altLang="en-US" smtClean="0"/>
              <a:pPr/>
              <a:t>‹#›</a:t>
            </a:fld>
            <a:endParaRPr lang="en-US" altLang="zh-CN"/>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AD5A7FB-8983-439A-B5FF-83D2D19321F7}" type="datetime1">
              <a:rPr lang="zh-CN" altLang="en-US" smtClean="0"/>
              <a:pPr/>
              <a:t>2013/4/12</a:t>
            </a:fld>
            <a:endParaRPr lang="en-US" altLang="zh-CN"/>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ltLang="zh-CN"/>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r>
              <a:rPr lang="zh-CN" altLang="en-US" smtClean="0"/>
              <a:t>页面 </a:t>
            </a:r>
            <a:fld id="{73EA55A3-09C1-4949-87A1-06E1356E3B88}" type="slidenum">
              <a:rPr lang="zh-CN" altLang="en-US" smtClean="0"/>
              <a:pPr/>
              <a:t>‹#›</a:t>
            </a:fld>
            <a:endParaRPr lang="en-US" altLang="zh-CN"/>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202.113.20.249:8081/m/" TargetMode="Externa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71678"/>
            <a:ext cx="9186405"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南开大学图书馆书目检索系统</a:t>
            </a:r>
            <a:endParaRPr lang="zh-CN" altLang="en-U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矩形 5"/>
          <p:cNvSpPr/>
          <p:nvPr/>
        </p:nvSpPr>
        <p:spPr>
          <a:xfrm>
            <a:off x="5143504" y="3643314"/>
            <a:ext cx="3055375"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使用指南</a:t>
            </a:r>
            <a:endParaRPr lang="zh-CN" alt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2"/>
          <a:srcRect t="29695" r="8007" b="5583"/>
          <a:stretch>
            <a:fillRect/>
          </a:stretch>
        </p:blipFill>
        <p:spPr bwMode="auto">
          <a:xfrm>
            <a:off x="357158" y="1142984"/>
            <a:ext cx="7137919" cy="3864490"/>
          </a:xfrm>
          <a:prstGeom prst="rect">
            <a:avLst/>
          </a:prstGeom>
          <a:noFill/>
          <a:ln w="9525">
            <a:noFill/>
            <a:miter lim="800000"/>
            <a:headEnd/>
            <a:tailEnd/>
          </a:ln>
          <a:effectLst/>
        </p:spPr>
      </p:pic>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10</a:t>
            </a:fld>
            <a:endParaRPr lang="en-US" altLang="zh-CN"/>
          </a:p>
        </p:txBody>
      </p:sp>
      <p:sp>
        <p:nvSpPr>
          <p:cNvPr id="5"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检索结果</a:t>
            </a:r>
            <a:endParaRPr lang="zh-CN" altLang="en-US" sz="2800" dirty="0"/>
          </a:p>
        </p:txBody>
      </p:sp>
      <p:pic>
        <p:nvPicPr>
          <p:cNvPr id="43015" name="Picture 7"/>
          <p:cNvPicPr>
            <a:picLocks noChangeAspect="1" noChangeArrowheads="1"/>
          </p:cNvPicPr>
          <p:nvPr/>
        </p:nvPicPr>
        <p:blipFill>
          <a:blip r:embed="rId3"/>
          <a:srcRect t="28825" r="2151" b="4105"/>
          <a:stretch>
            <a:fillRect/>
          </a:stretch>
        </p:blipFill>
        <p:spPr bwMode="auto">
          <a:xfrm>
            <a:off x="2285984" y="2428868"/>
            <a:ext cx="6500858" cy="3429024"/>
          </a:xfrm>
          <a:prstGeom prst="rect">
            <a:avLst/>
          </a:prstGeom>
          <a:noFill/>
          <a:ln w="9525">
            <a:noFill/>
            <a:miter lim="800000"/>
            <a:headEnd/>
            <a:tailEnd/>
          </a:ln>
          <a:effectLst/>
        </p:spPr>
      </p:pic>
      <p:cxnSp>
        <p:nvCxnSpPr>
          <p:cNvPr id="14" name="直接连接符 13"/>
          <p:cNvCxnSpPr/>
          <p:nvPr/>
        </p:nvCxnSpPr>
        <p:spPr>
          <a:xfrm>
            <a:off x="2500298" y="2857496"/>
            <a:ext cx="1071570" cy="15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直接连接符 15"/>
          <p:cNvCxnSpPr/>
          <p:nvPr/>
        </p:nvCxnSpPr>
        <p:spPr>
          <a:xfrm>
            <a:off x="2071670" y="2071678"/>
            <a:ext cx="1143008" cy="1588"/>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diamond(in)">
                                      <p:cBhvr>
                                        <p:cTn id="7" dur="2000"/>
                                        <p:tgtEl>
                                          <p:spTgt spid="430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buNone/>
            </a:pPr>
            <a:r>
              <a:rPr lang="zh-CN" altLang="en-US" dirty="0" smtClean="0"/>
              <a:t>详细显示和表格显示的区别</a:t>
            </a:r>
            <a:endParaRPr lang="en-US" altLang="zh-CN" dirty="0" smtClean="0"/>
          </a:p>
          <a:p>
            <a:pPr marL="180975" indent="-71438">
              <a:buNone/>
            </a:pPr>
            <a:r>
              <a:rPr lang="zh-CN" altLang="en-US" dirty="0" smtClean="0"/>
              <a:t>检索结果的详细显示中，可以进行二次检索，也可选择只查看有可借复本的书目信息，或将命中结果按题名、责任者、索书号、出版日期、入藏日期等选项升序或降序排列，在页面左侧，系统还提供参考翻译，以及缩小检索范围的选项，按分类或图书类型、馆藏地等筛选出更符合需求的检索结果集</a:t>
            </a:r>
            <a:endParaRPr lang="en-US" altLang="zh-CN" dirty="0" smtClean="0"/>
          </a:p>
          <a:p>
            <a:pPr marL="180975" indent="0">
              <a:buNone/>
            </a:pPr>
            <a:r>
              <a:rPr lang="zh-CN" altLang="en-US" dirty="0" smtClean="0"/>
              <a:t>表格显示仅为命中结果，可以选择按题名、责任者等选项排序，无详细显示中的其它功能</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11</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检索结果</a:t>
            </a:r>
            <a:endParaRPr lang="zh-CN" altLang="en-US" sz="3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472518" cy="4525963"/>
          </a:xfrm>
        </p:spPr>
        <p:txBody>
          <a:bodyPr>
            <a:normAutofit lnSpcReduction="10000"/>
          </a:bodyPr>
          <a:lstStyle/>
          <a:p>
            <a:pPr marL="180975" indent="0">
              <a:buNone/>
            </a:pPr>
            <a:r>
              <a:rPr lang="zh-CN" altLang="en-US" dirty="0" smtClean="0"/>
              <a:t>全文检索是针对书目记录的全部字段内容进行的检索</a:t>
            </a:r>
            <a:endParaRPr lang="en-US" altLang="zh-CN" dirty="0" smtClean="0"/>
          </a:p>
          <a:p>
            <a:pPr>
              <a:buNone/>
            </a:pPr>
            <a:r>
              <a:rPr lang="en-US" altLang="zh-CN" sz="1900" dirty="0" smtClean="0"/>
              <a:t>   </a:t>
            </a:r>
          </a:p>
          <a:p>
            <a:pPr>
              <a:buNone/>
            </a:pPr>
            <a:r>
              <a:rPr lang="en-US" altLang="zh-CN" sz="1900" dirty="0" smtClean="0"/>
              <a:t>   </a:t>
            </a:r>
            <a:r>
              <a:rPr lang="en-US" altLang="zh-CN" sz="1800" dirty="0" smtClean="0"/>
              <a:t>1.</a:t>
            </a:r>
            <a:r>
              <a:rPr lang="zh-CN" altLang="en-US" sz="1800" dirty="0" smtClean="0"/>
              <a:t>空格区分多个并列条件。例：</a:t>
            </a:r>
            <a:r>
              <a:rPr lang="en-US" altLang="zh-CN" sz="1800" b="1" dirty="0" smtClean="0"/>
              <a:t>Oracle </a:t>
            </a:r>
            <a:r>
              <a:rPr lang="zh-CN" altLang="en-US" sz="1800" b="1" dirty="0" smtClean="0"/>
              <a:t>数据库 </a:t>
            </a:r>
            <a:r>
              <a:rPr lang="en-US" altLang="zh-CN" sz="1800" b="1" dirty="0" err="1" smtClean="0"/>
              <a:t>sql</a:t>
            </a:r>
            <a:r>
              <a:rPr lang="zh-CN" altLang="en-US" sz="1800" dirty="0" smtClean="0"/>
              <a:t> ，只检索包含 </a:t>
            </a:r>
            <a:r>
              <a:rPr lang="en-US" altLang="zh-CN" sz="1800" b="1" dirty="0" smtClean="0"/>
              <a:t>"Oracle"</a:t>
            </a:r>
            <a:r>
              <a:rPr lang="zh-CN" altLang="en-US" sz="1800" dirty="0" smtClean="0"/>
              <a:t> 且 </a:t>
            </a:r>
            <a:r>
              <a:rPr lang="en-US" altLang="zh-CN" sz="1800" b="1" dirty="0" smtClean="0"/>
              <a:t>"</a:t>
            </a:r>
            <a:r>
              <a:rPr lang="zh-CN" altLang="en-US" sz="1800" b="1" dirty="0" smtClean="0"/>
              <a:t>数据库</a:t>
            </a:r>
            <a:r>
              <a:rPr lang="en-US" altLang="zh-CN" sz="1800" b="1" dirty="0" smtClean="0"/>
              <a:t>"</a:t>
            </a:r>
            <a:r>
              <a:rPr lang="zh-CN" altLang="en-US" sz="1800" dirty="0" smtClean="0"/>
              <a:t> 且 </a:t>
            </a:r>
            <a:r>
              <a:rPr lang="en-US" altLang="zh-CN" sz="1800" b="1" dirty="0" smtClean="0"/>
              <a:t>"</a:t>
            </a:r>
            <a:r>
              <a:rPr lang="en-US" altLang="zh-CN" sz="1800" b="1" dirty="0" err="1" smtClean="0"/>
              <a:t>sql</a:t>
            </a:r>
            <a:r>
              <a:rPr lang="en-US" altLang="zh-CN" sz="1800" b="1" dirty="0" smtClean="0"/>
              <a:t>"</a:t>
            </a:r>
            <a:r>
              <a:rPr lang="zh-CN" altLang="en-US" sz="1800" dirty="0" smtClean="0"/>
              <a:t> 的记录。</a:t>
            </a:r>
            <a:br>
              <a:rPr lang="zh-CN" altLang="en-US" sz="1800" dirty="0" smtClean="0"/>
            </a:br>
            <a:r>
              <a:rPr lang="zh-CN" altLang="en-US" sz="1800" dirty="0" smtClean="0"/>
              <a:t/>
            </a:r>
            <a:br>
              <a:rPr lang="zh-CN" altLang="en-US" sz="1800" dirty="0" smtClean="0"/>
            </a:br>
            <a:r>
              <a:rPr lang="en-US" altLang="zh-CN" sz="1800" dirty="0" smtClean="0"/>
              <a:t>2.</a:t>
            </a:r>
            <a:r>
              <a:rPr lang="zh-CN" altLang="en-US" sz="1800" dirty="0" smtClean="0"/>
              <a:t>完全匹配请前后加上双引号</a:t>
            </a:r>
            <a:r>
              <a:rPr lang="en-US" altLang="zh-CN" sz="1800" dirty="0" smtClean="0"/>
              <a:t>(</a:t>
            </a:r>
            <a:r>
              <a:rPr lang="en-US" altLang="zh-CN" sz="1800" b="1" dirty="0" smtClean="0"/>
              <a:t>"</a:t>
            </a:r>
            <a:r>
              <a:rPr lang="en-US" altLang="zh-CN" sz="1800" dirty="0" smtClean="0"/>
              <a:t>)</a:t>
            </a:r>
            <a:r>
              <a:rPr lang="zh-CN" altLang="en-US" sz="1800" dirty="0" smtClean="0"/>
              <a:t>。例：</a:t>
            </a:r>
            <a:r>
              <a:rPr lang="en-US" altLang="zh-CN" sz="1800" b="1" dirty="0" smtClean="0"/>
              <a:t>"oracle </a:t>
            </a:r>
            <a:r>
              <a:rPr lang="zh-CN" altLang="en-US" sz="1800" b="1" dirty="0" smtClean="0"/>
              <a:t>数据库</a:t>
            </a:r>
            <a:r>
              <a:rPr lang="en-US" altLang="zh-CN" sz="1800" b="1" dirty="0" smtClean="0"/>
              <a:t>"</a:t>
            </a:r>
            <a:r>
              <a:rPr lang="en-US" altLang="zh-CN" sz="1800" dirty="0" smtClean="0"/>
              <a:t>,</a:t>
            </a:r>
            <a:r>
              <a:rPr lang="zh-CN" altLang="en-US" sz="1800" dirty="0" smtClean="0"/>
              <a:t>将不匹配 </a:t>
            </a:r>
            <a:r>
              <a:rPr lang="en-US" altLang="zh-CN" sz="1800" b="1" dirty="0" smtClean="0"/>
              <a:t>"oracle</a:t>
            </a:r>
            <a:r>
              <a:rPr lang="zh-CN" altLang="en-US" sz="1800" b="1" dirty="0" smtClean="0"/>
              <a:t>数据库</a:t>
            </a:r>
            <a:r>
              <a:rPr lang="en-US" altLang="zh-CN" sz="1800" b="1" dirty="0" smtClean="0"/>
              <a:t>"</a:t>
            </a:r>
            <a:r>
              <a:rPr lang="zh-CN" altLang="en-US" sz="1800" dirty="0" smtClean="0"/>
              <a:t/>
            </a:r>
            <a:br>
              <a:rPr lang="zh-CN" altLang="en-US" sz="1800" dirty="0" smtClean="0"/>
            </a:br>
            <a:r>
              <a:rPr lang="zh-CN" altLang="en-US" sz="1800" dirty="0" smtClean="0"/>
              <a:t/>
            </a:r>
            <a:br>
              <a:rPr lang="zh-CN" altLang="en-US" sz="1800" dirty="0" smtClean="0"/>
            </a:br>
            <a:r>
              <a:rPr lang="en-US" altLang="zh-CN" sz="1800" dirty="0" smtClean="0"/>
              <a:t>3.</a:t>
            </a:r>
            <a:r>
              <a:rPr lang="zh-CN" altLang="en-US" sz="1800" dirty="0" smtClean="0"/>
              <a:t>可使用通配符 </a:t>
            </a:r>
            <a:r>
              <a:rPr lang="en-US" altLang="zh-CN" sz="1800" b="1" dirty="0" smtClean="0"/>
              <a:t>?</a:t>
            </a:r>
            <a:r>
              <a:rPr lang="zh-CN" altLang="en-US" sz="1800" dirty="0" smtClean="0"/>
              <a:t> </a:t>
            </a:r>
            <a:r>
              <a:rPr lang="en-US" altLang="zh-CN" sz="1800" dirty="0" smtClean="0"/>
              <a:t>(</a:t>
            </a:r>
            <a:r>
              <a:rPr lang="zh-CN" altLang="en-US" sz="1800" dirty="0" smtClean="0"/>
              <a:t>一个任意字符</a:t>
            </a:r>
            <a:r>
              <a:rPr lang="en-US" altLang="zh-CN" sz="1800" dirty="0" smtClean="0"/>
              <a:t>)</a:t>
            </a:r>
            <a:r>
              <a:rPr lang="zh-CN" altLang="en-US" sz="1800" dirty="0" smtClean="0"/>
              <a:t>与 </a:t>
            </a:r>
            <a:r>
              <a:rPr lang="zh-CN" altLang="en-US" sz="1800" b="1" dirty="0" smtClean="0"/>
              <a:t>*</a:t>
            </a:r>
            <a:r>
              <a:rPr lang="zh-CN" altLang="en-US" sz="1800" dirty="0" smtClean="0"/>
              <a:t> </a:t>
            </a:r>
            <a:r>
              <a:rPr lang="en-US" altLang="zh-CN" sz="1800" dirty="0" smtClean="0"/>
              <a:t>(</a:t>
            </a:r>
            <a:r>
              <a:rPr lang="zh-CN" altLang="en-US" sz="1800" dirty="0" smtClean="0"/>
              <a:t>多个任意字符</a:t>
            </a:r>
            <a:r>
              <a:rPr lang="en-US" altLang="zh-CN" sz="1800" dirty="0" smtClean="0"/>
              <a:t>)</a:t>
            </a:r>
            <a:r>
              <a:rPr lang="zh-CN" altLang="en-US" sz="1800" dirty="0" smtClean="0"/>
              <a:t>进行检索。不得出现在检索项的开头。</a:t>
            </a:r>
            <a:br>
              <a:rPr lang="zh-CN" altLang="en-US" sz="1800" dirty="0" smtClean="0"/>
            </a:br>
            <a:r>
              <a:rPr lang="zh-CN" altLang="en-US" sz="1800" dirty="0" smtClean="0"/>
              <a:t/>
            </a:r>
            <a:br>
              <a:rPr lang="zh-CN" altLang="en-US" sz="1800" dirty="0" smtClean="0"/>
            </a:br>
            <a:r>
              <a:rPr lang="en-US" altLang="zh-CN" sz="1800" dirty="0" smtClean="0"/>
              <a:t>4.</a:t>
            </a:r>
            <a:r>
              <a:rPr lang="zh-CN" altLang="en-US" sz="1800" dirty="0" smtClean="0"/>
              <a:t>可手动输入逻辑条件</a:t>
            </a:r>
            <a:r>
              <a:rPr lang="en-US" altLang="zh-CN" sz="1800" b="1" dirty="0" smtClean="0"/>
              <a:t>AND,OR,NOT</a:t>
            </a:r>
            <a:r>
              <a:rPr lang="en-US" altLang="zh-CN" sz="1800" dirty="0" smtClean="0"/>
              <a:t>(</a:t>
            </a:r>
            <a:r>
              <a:rPr lang="zh-CN" altLang="en-US" sz="1800" dirty="0" smtClean="0"/>
              <a:t>必须为大写</a:t>
            </a:r>
            <a:r>
              <a:rPr lang="en-US" altLang="zh-CN" sz="1800" dirty="0" smtClean="0"/>
              <a:t>)</a:t>
            </a:r>
            <a:r>
              <a:rPr lang="zh-CN" altLang="en-US" sz="1800" dirty="0" smtClean="0"/>
              <a:t>进行检索。如</a:t>
            </a:r>
            <a:r>
              <a:rPr lang="en-US" altLang="zh-CN" sz="1800" dirty="0" smtClean="0"/>
              <a:t>: </a:t>
            </a:r>
            <a:r>
              <a:rPr lang="en-US" altLang="zh-CN" sz="1800" b="1" dirty="0" smtClean="0"/>
              <a:t>( oracle OR "</a:t>
            </a:r>
            <a:r>
              <a:rPr lang="en-US" altLang="zh-CN" sz="1800" b="1" dirty="0" err="1" smtClean="0"/>
              <a:t>sql</a:t>
            </a:r>
            <a:r>
              <a:rPr lang="en-US" altLang="zh-CN" sz="1800" b="1" dirty="0" smtClean="0"/>
              <a:t> server" ) AND </a:t>
            </a:r>
            <a:r>
              <a:rPr lang="zh-CN" altLang="en-US" sz="1800" b="1" dirty="0" smtClean="0"/>
              <a:t>数据库 </a:t>
            </a:r>
            <a:endParaRPr lang="en-US" altLang="zh-CN" sz="1800" dirty="0" smtClean="0"/>
          </a:p>
          <a:p>
            <a:pPr>
              <a:buNone/>
            </a:pPr>
            <a:endParaRPr lang="en-US" altLang="zh-CN" sz="1800" b="1" dirty="0" smtClean="0"/>
          </a:p>
          <a:p>
            <a:pPr>
              <a:buNone/>
            </a:pPr>
            <a:r>
              <a:rPr lang="en-US" altLang="zh-CN" sz="1800" b="1" dirty="0" smtClean="0"/>
              <a:t>    </a:t>
            </a:r>
            <a:r>
              <a:rPr lang="en-US" altLang="zh-CN" sz="1800" dirty="0" smtClean="0"/>
              <a:t>5. </a:t>
            </a:r>
            <a:r>
              <a:rPr lang="zh-CN" altLang="en-US" sz="1800" dirty="0" smtClean="0"/>
              <a:t>全文检索的结果以</a:t>
            </a:r>
            <a:endParaRPr lang="en-US" altLang="zh-CN" sz="1800" dirty="0" smtClean="0"/>
          </a:p>
          <a:p>
            <a:pPr>
              <a:buNone/>
            </a:pPr>
            <a:r>
              <a:rPr lang="en-US" altLang="zh-CN" sz="1800" dirty="0" smtClean="0"/>
              <a:t>        </a:t>
            </a:r>
            <a:r>
              <a:rPr lang="zh-CN" altLang="en-US" sz="1800" dirty="0" smtClean="0"/>
              <a:t>表格方式显示</a:t>
            </a:r>
            <a:endParaRPr lang="en-US" altLang="zh-CN" sz="1800" b="1" dirty="0" smtClean="0"/>
          </a:p>
          <a:p>
            <a:pPr>
              <a:buNone/>
            </a:pPr>
            <a:endParaRPr lang="en-US" altLang="zh-CN" sz="1900" b="1" dirty="0" smtClean="0"/>
          </a:p>
          <a:p>
            <a:pPr>
              <a:buNone/>
            </a:pPr>
            <a:endParaRPr lang="zh-CN" altLang="en-US" sz="1900"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dirty="0"/>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12</a:t>
            </a:fld>
            <a:endParaRPr lang="en-US" altLang="zh-CN"/>
          </a:p>
        </p:txBody>
      </p:sp>
      <p:sp>
        <p:nvSpPr>
          <p:cNvPr id="5"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全文检索</a:t>
            </a:r>
            <a:endParaRPr lang="zh-CN" altLang="en-US" sz="3600" dirty="0"/>
          </a:p>
        </p:txBody>
      </p:sp>
      <p:pic>
        <p:nvPicPr>
          <p:cNvPr id="3074" name="Picture 2"/>
          <p:cNvPicPr>
            <a:picLocks noChangeAspect="1" noChangeArrowheads="1"/>
          </p:cNvPicPr>
          <p:nvPr/>
        </p:nvPicPr>
        <p:blipFill>
          <a:blip r:embed="rId2"/>
          <a:srcRect/>
          <a:stretch>
            <a:fillRect/>
          </a:stretch>
        </p:blipFill>
        <p:spPr bwMode="auto">
          <a:xfrm>
            <a:off x="3214678" y="4976834"/>
            <a:ext cx="5457825" cy="1524000"/>
          </a:xfrm>
          <a:prstGeom prst="rect">
            <a:avLst/>
          </a:prstGeom>
          <a:noFill/>
          <a:ln w="9525">
            <a:noFill/>
            <a:miter lim="800000"/>
            <a:headEnd/>
            <a:tailEnd/>
          </a:ln>
          <a:effectLst/>
        </p:spPr>
      </p:pic>
      <p:cxnSp>
        <p:nvCxnSpPr>
          <p:cNvPr id="8" name="直接连接符 7"/>
          <p:cNvCxnSpPr/>
          <p:nvPr/>
        </p:nvCxnSpPr>
        <p:spPr>
          <a:xfrm>
            <a:off x="5553082" y="3214686"/>
            <a:ext cx="142876"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13</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全文检索</a:t>
            </a:r>
            <a:endParaRPr lang="zh-CN" altLang="en-US" sz="3600" dirty="0"/>
          </a:p>
        </p:txBody>
      </p:sp>
      <p:pic>
        <p:nvPicPr>
          <p:cNvPr id="10" name="Picture 3"/>
          <p:cNvPicPr>
            <a:picLocks noChangeAspect="1" noChangeArrowheads="1"/>
          </p:cNvPicPr>
          <p:nvPr/>
        </p:nvPicPr>
        <p:blipFill>
          <a:blip r:embed="rId2"/>
          <a:srcRect t="32852" r="7422" b="15482"/>
          <a:stretch>
            <a:fillRect/>
          </a:stretch>
        </p:blipFill>
        <p:spPr bwMode="auto">
          <a:xfrm>
            <a:off x="285720" y="2500306"/>
            <a:ext cx="6143668" cy="2638478"/>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l="22266" t="35025" r="34961" b="54315"/>
          <a:stretch>
            <a:fillRect/>
          </a:stretch>
        </p:blipFill>
        <p:spPr bwMode="auto">
          <a:xfrm>
            <a:off x="571472" y="1714488"/>
            <a:ext cx="3786214" cy="726123"/>
          </a:xfrm>
          <a:prstGeom prst="rect">
            <a:avLst/>
          </a:prstGeom>
          <a:noFill/>
          <a:ln w="9525">
            <a:noFill/>
            <a:miter lim="800000"/>
            <a:headEnd/>
            <a:tailEnd/>
          </a:ln>
          <a:effectLst/>
        </p:spPr>
      </p:pic>
      <p:pic>
        <p:nvPicPr>
          <p:cNvPr id="45060" name="Picture 4"/>
          <p:cNvPicPr>
            <a:picLocks noGrp="1" noChangeAspect="1" noChangeArrowheads="1"/>
          </p:cNvPicPr>
          <p:nvPr>
            <p:ph idx="1"/>
          </p:nvPr>
        </p:nvPicPr>
        <p:blipFill>
          <a:blip r:embed="rId4"/>
          <a:srcRect l="20849" t="35145" r="34210" b="53806"/>
          <a:stretch>
            <a:fillRect/>
          </a:stretch>
        </p:blipFill>
        <p:spPr bwMode="auto">
          <a:xfrm>
            <a:off x="4837341" y="1714488"/>
            <a:ext cx="3776009" cy="714380"/>
          </a:xfrm>
          <a:prstGeom prst="rect">
            <a:avLst/>
          </a:prstGeom>
          <a:noFill/>
          <a:ln w="9525">
            <a:noFill/>
            <a:miter lim="800000"/>
            <a:headEnd/>
            <a:tailEnd/>
          </a:ln>
          <a:effectLst/>
        </p:spPr>
      </p:pic>
      <p:pic>
        <p:nvPicPr>
          <p:cNvPr id="45061" name="Picture 5"/>
          <p:cNvPicPr>
            <a:picLocks noChangeAspect="1" noChangeArrowheads="1"/>
          </p:cNvPicPr>
          <p:nvPr/>
        </p:nvPicPr>
        <p:blipFill>
          <a:blip r:embed="rId5"/>
          <a:srcRect l="195" t="33249" r="1953" b="7360"/>
          <a:stretch>
            <a:fillRect/>
          </a:stretch>
        </p:blipFill>
        <p:spPr bwMode="auto">
          <a:xfrm>
            <a:off x="2643174" y="2714620"/>
            <a:ext cx="6286544" cy="2936231"/>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1000" fill="hold"/>
                                        <p:tgtEl>
                                          <p:spTgt spid="45061"/>
                                        </p:tgtEl>
                                        <p:attrNameLst>
                                          <p:attrName>ppt_x</p:attrName>
                                        </p:attrNameLst>
                                      </p:cBhvr>
                                      <p:tavLst>
                                        <p:tav tm="0">
                                          <p:val>
                                            <p:strVal val="1+#ppt_w/2"/>
                                          </p:val>
                                        </p:tav>
                                        <p:tav tm="100000">
                                          <p:val>
                                            <p:strVal val="#ppt_x"/>
                                          </p:val>
                                        </p:tav>
                                      </p:tavLst>
                                    </p:anim>
                                    <p:anim calcmode="lin" valueType="num">
                                      <p:cBhvr additive="base">
                                        <p:cTn id="8" dur="1000" fill="hold"/>
                                        <p:tgtEl>
                                          <p:spTgt spid="45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14</a:t>
            </a:fld>
            <a:endParaRPr lang="en-US" altLang="zh-CN"/>
          </a:p>
        </p:txBody>
      </p:sp>
      <p:sp>
        <p:nvSpPr>
          <p:cNvPr id="6" name="标题 4"/>
          <p:cNvSpPr>
            <a:spLocks noGrp="1"/>
          </p:cNvSpPr>
          <p:nvPr>
            <p:ph type="title"/>
          </p:nvPr>
        </p:nvSpPr>
        <p:spPr>
          <a:xfrm>
            <a:off x="457200" y="274638"/>
            <a:ext cx="8543956"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多字段检索</a:t>
            </a:r>
            <a:endParaRPr lang="zh-CN" altLang="en-US" sz="3600" dirty="0"/>
          </a:p>
        </p:txBody>
      </p:sp>
      <p:pic>
        <p:nvPicPr>
          <p:cNvPr id="46082" name="Picture 2"/>
          <p:cNvPicPr>
            <a:picLocks noGrp="1" noChangeAspect="1" noChangeArrowheads="1"/>
          </p:cNvPicPr>
          <p:nvPr>
            <p:ph idx="1"/>
          </p:nvPr>
        </p:nvPicPr>
        <p:blipFill>
          <a:blip r:embed="rId2"/>
          <a:srcRect t="9891" b="19081"/>
          <a:stretch>
            <a:fillRect/>
          </a:stretch>
        </p:blipFill>
        <p:spPr bwMode="auto">
          <a:xfrm>
            <a:off x="1142976" y="1285860"/>
            <a:ext cx="5881453" cy="3214710"/>
          </a:xfrm>
          <a:prstGeom prst="rect">
            <a:avLst/>
          </a:prstGeom>
          <a:noFill/>
          <a:ln w="9525">
            <a:noFill/>
            <a:miter lim="800000"/>
            <a:headEnd/>
            <a:tailEnd/>
          </a:ln>
          <a:effectLst/>
        </p:spPr>
      </p:pic>
      <p:sp>
        <p:nvSpPr>
          <p:cNvPr id="8" name="TextBox 7"/>
          <p:cNvSpPr txBox="1"/>
          <p:nvPr/>
        </p:nvSpPr>
        <p:spPr>
          <a:xfrm>
            <a:off x="1142976" y="4786322"/>
            <a:ext cx="7000924" cy="923330"/>
          </a:xfrm>
          <a:prstGeom prst="rect">
            <a:avLst/>
          </a:prstGeom>
          <a:noFill/>
        </p:spPr>
        <p:txBody>
          <a:bodyPr wrap="square" rtlCol="0">
            <a:spAutoFit/>
          </a:bodyPr>
          <a:lstStyle/>
          <a:p>
            <a:r>
              <a:rPr lang="zh-CN" altLang="en-US" dirty="0" smtClean="0"/>
              <a:t>    多字段检索将简单检索的限定条件和全文检索的逻辑组配结合使用，各检索词之间为“与”的关系，即必须同时满足各条检索词以及限定条件的记录才能被命中</a:t>
            </a:r>
            <a:endParaRPr lang="zh-CN"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15</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详细信息</a:t>
            </a:r>
            <a:endParaRPr lang="zh-CN" altLang="en-US" sz="3600" dirty="0"/>
          </a:p>
        </p:txBody>
      </p:sp>
      <p:pic>
        <p:nvPicPr>
          <p:cNvPr id="47106" name="Picture 2"/>
          <p:cNvPicPr>
            <a:picLocks noChangeAspect="1" noChangeArrowheads="1"/>
          </p:cNvPicPr>
          <p:nvPr/>
        </p:nvPicPr>
        <p:blipFill>
          <a:blip r:embed="rId2"/>
          <a:srcRect t="17512" r="976" b="3299"/>
          <a:stretch>
            <a:fillRect/>
          </a:stretch>
        </p:blipFill>
        <p:spPr bwMode="auto">
          <a:xfrm>
            <a:off x="4214810" y="1071546"/>
            <a:ext cx="4429156" cy="2725641"/>
          </a:xfrm>
          <a:prstGeom prst="rect">
            <a:avLst/>
          </a:prstGeom>
          <a:noFill/>
          <a:ln w="9525">
            <a:noFill/>
            <a:miter lim="800000"/>
            <a:headEnd/>
            <a:tailEnd/>
          </a:ln>
          <a:effectLst/>
        </p:spPr>
      </p:pic>
      <p:pic>
        <p:nvPicPr>
          <p:cNvPr id="47107" name="Picture 3"/>
          <p:cNvPicPr>
            <a:picLocks noGrp="1" noChangeAspect="1" noChangeArrowheads="1"/>
          </p:cNvPicPr>
          <p:nvPr>
            <p:ph idx="1"/>
          </p:nvPr>
        </p:nvPicPr>
        <p:blipFill>
          <a:blip r:embed="rId3"/>
          <a:srcRect t="11469" b="3297"/>
          <a:stretch>
            <a:fillRect/>
          </a:stretch>
        </p:blipFill>
        <p:spPr bwMode="auto">
          <a:xfrm>
            <a:off x="4357686" y="3714752"/>
            <a:ext cx="4367185" cy="2864441"/>
          </a:xfrm>
          <a:prstGeom prst="rect">
            <a:avLst/>
          </a:prstGeom>
          <a:noFill/>
          <a:ln w="9525">
            <a:noFill/>
            <a:miter lim="800000"/>
            <a:headEnd/>
            <a:tailEnd/>
          </a:ln>
          <a:effectLst/>
        </p:spPr>
      </p:pic>
      <p:sp>
        <p:nvSpPr>
          <p:cNvPr id="8" name="TextBox 7"/>
          <p:cNvSpPr txBox="1"/>
          <p:nvPr/>
        </p:nvSpPr>
        <p:spPr>
          <a:xfrm>
            <a:off x="642910" y="1071546"/>
            <a:ext cx="3571900" cy="5078313"/>
          </a:xfrm>
          <a:prstGeom prst="rect">
            <a:avLst/>
          </a:prstGeom>
          <a:noFill/>
        </p:spPr>
        <p:txBody>
          <a:bodyPr wrap="square" rtlCol="0">
            <a:spAutoFit/>
          </a:bodyPr>
          <a:lstStyle/>
          <a:p>
            <a:r>
              <a:rPr lang="zh-CN" altLang="en-US" dirty="0" smtClean="0"/>
              <a:t>    一条书目的详细信息中，包括如下内容：书目著录信息、馆藏信息、借阅趋势等。除了以上传统内容外，还为用户增加了以下可能感兴趣或有帮助的内容，包括：封面、豆瓣简介、相关借阅、同名作者其他图书、微薄话题等，另外提供豆瓣读书、</a:t>
            </a:r>
            <a:r>
              <a:rPr lang="en-US" altLang="zh-CN" dirty="0" smtClean="0"/>
              <a:t>GOOGLE</a:t>
            </a:r>
            <a:r>
              <a:rPr lang="zh-CN" altLang="en-US" dirty="0" smtClean="0"/>
              <a:t>图书等相关链接，读者通过链接可以直接访问网络上与本书相关的资源，也可以将书目分享到人人网、微博、开心网等社区中，与好友共享资源；或者用一卡通账号登录“我的图书馆”将本书收藏到“我的书架”中，以备随时查阅。页面右侧的二维码方便您随时把感兴趣的书目用手机上的扫描软件保存到移动设备中。</a:t>
            </a:r>
            <a:endParaRPr lang="zh-CN" altLang="en-US" dirty="0"/>
          </a:p>
        </p:txBody>
      </p:sp>
      <p:sp>
        <p:nvSpPr>
          <p:cNvPr id="9" name="圆角矩形标注 8"/>
          <p:cNvSpPr/>
          <p:nvPr/>
        </p:nvSpPr>
        <p:spPr>
          <a:xfrm>
            <a:off x="7215206" y="1000108"/>
            <a:ext cx="500066" cy="285752"/>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100" dirty="0" smtClean="0"/>
              <a:t>封面</a:t>
            </a:r>
            <a:endParaRPr lang="zh-CN" altLang="en-US" sz="1100" dirty="0"/>
          </a:p>
        </p:txBody>
      </p:sp>
      <p:cxnSp>
        <p:nvCxnSpPr>
          <p:cNvPr id="11" name="直接连接符 10"/>
          <p:cNvCxnSpPr/>
          <p:nvPr/>
        </p:nvCxnSpPr>
        <p:spPr>
          <a:xfrm>
            <a:off x="4500562" y="2500306"/>
            <a:ext cx="285752" cy="15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直接连接符 12"/>
          <p:cNvCxnSpPr/>
          <p:nvPr/>
        </p:nvCxnSpPr>
        <p:spPr>
          <a:xfrm>
            <a:off x="4386261" y="3819528"/>
            <a:ext cx="285752" cy="15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直接连接符 17"/>
          <p:cNvCxnSpPr/>
          <p:nvPr/>
        </p:nvCxnSpPr>
        <p:spPr>
          <a:xfrm>
            <a:off x="4424361" y="4348171"/>
            <a:ext cx="720000" cy="15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直接连接符 18"/>
          <p:cNvCxnSpPr/>
          <p:nvPr/>
        </p:nvCxnSpPr>
        <p:spPr>
          <a:xfrm>
            <a:off x="5099784" y="3143248"/>
            <a:ext cx="362810" cy="15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直接连接符 19"/>
          <p:cNvCxnSpPr/>
          <p:nvPr/>
        </p:nvCxnSpPr>
        <p:spPr>
          <a:xfrm>
            <a:off x="4410074" y="5686438"/>
            <a:ext cx="285752" cy="158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1" name="云形标注 20"/>
          <p:cNvSpPr/>
          <p:nvPr/>
        </p:nvSpPr>
        <p:spPr>
          <a:xfrm>
            <a:off x="8358214" y="928670"/>
            <a:ext cx="785786" cy="357190"/>
          </a:xfrm>
          <a:prstGeom prst="cloudCallou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600" dirty="0" smtClean="0">
                <a:latin typeface="宋体" pitchFamily="2" charset="-122"/>
                <a:ea typeface="宋体" pitchFamily="2" charset="-122"/>
              </a:rPr>
              <a:t>借阅关系</a:t>
            </a:r>
            <a:endParaRPr lang="zh-CN" altLang="en-US" sz="600" dirty="0">
              <a:latin typeface="宋体" pitchFamily="2" charset="-122"/>
              <a:ea typeface="宋体" pitchFamily="2" charset="-122"/>
            </a:endParaRPr>
          </a:p>
        </p:txBody>
      </p:sp>
      <p:pic>
        <p:nvPicPr>
          <p:cNvPr id="1026" name="Picture 2"/>
          <p:cNvPicPr>
            <a:picLocks noChangeAspect="1" noChangeArrowheads="1"/>
          </p:cNvPicPr>
          <p:nvPr/>
        </p:nvPicPr>
        <p:blipFill>
          <a:blip r:embed="rId4"/>
          <a:srcRect/>
          <a:stretch>
            <a:fillRect/>
          </a:stretch>
        </p:blipFill>
        <p:spPr bwMode="auto">
          <a:xfrm>
            <a:off x="4857752" y="2000240"/>
            <a:ext cx="2609222" cy="31146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3124210" y="1357298"/>
            <a:ext cx="6019790" cy="2728463"/>
          </a:xfrm>
          <a:prstGeom prst="rect">
            <a:avLst/>
          </a:prstGeom>
          <a:noFill/>
          <a:ln w="9525">
            <a:noFill/>
            <a:miter lim="800000"/>
            <a:headEnd/>
            <a:tailEnd/>
          </a:ln>
          <a:effectLst/>
        </p:spPr>
      </p:pic>
      <p:sp>
        <p:nvSpPr>
          <p:cNvPr id="24" name="云形标注 23"/>
          <p:cNvSpPr/>
          <p:nvPr/>
        </p:nvSpPr>
        <p:spPr>
          <a:xfrm>
            <a:off x="8072462" y="1928802"/>
            <a:ext cx="1071538" cy="285752"/>
          </a:xfrm>
          <a:prstGeom prst="cloudCallou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700" dirty="0" smtClean="0"/>
              <a:t>信息分享</a:t>
            </a:r>
            <a:endParaRPr lang="zh-CN" altLang="en-US" sz="700" dirty="0"/>
          </a:p>
        </p:txBody>
      </p:sp>
      <p:cxnSp>
        <p:nvCxnSpPr>
          <p:cNvPr id="25" name="直接连接符 24"/>
          <p:cNvCxnSpPr/>
          <p:nvPr/>
        </p:nvCxnSpPr>
        <p:spPr>
          <a:xfrm>
            <a:off x="7753372" y="3452813"/>
            <a:ext cx="285752" cy="158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028" name="Picture 4" descr="C:\Users\WangHX\AppData\Local\Microsoft\Windows\Temporary Internet Files\Content.IE5\0MJ3NNW0\MC900439836[1].png"/>
          <p:cNvPicPr>
            <a:picLocks noChangeAspect="1" noChangeArrowheads="1"/>
          </p:cNvPicPr>
          <p:nvPr/>
        </p:nvPicPr>
        <p:blipFill>
          <a:blip r:embed="rId6" cstate="print"/>
          <a:srcRect/>
          <a:stretch>
            <a:fillRect/>
          </a:stretch>
        </p:blipFill>
        <p:spPr bwMode="auto">
          <a:xfrm flipH="1">
            <a:off x="8415342" y="2500306"/>
            <a:ext cx="728658" cy="728658"/>
          </a:xfrm>
          <a:prstGeom prst="rect">
            <a:avLst/>
          </a:prstGeom>
          <a:noFill/>
        </p:spPr>
      </p:pic>
      <p:pic>
        <p:nvPicPr>
          <p:cNvPr id="2" name="Picture 2"/>
          <p:cNvPicPr>
            <a:picLocks noChangeAspect="1" noChangeArrowheads="1"/>
          </p:cNvPicPr>
          <p:nvPr/>
        </p:nvPicPr>
        <p:blipFill>
          <a:blip r:embed="rId7"/>
          <a:srcRect/>
          <a:stretch>
            <a:fillRect/>
          </a:stretch>
        </p:blipFill>
        <p:spPr bwMode="auto">
          <a:xfrm>
            <a:off x="3352792" y="3286124"/>
            <a:ext cx="5791208" cy="1609334"/>
          </a:xfrm>
          <a:prstGeom prst="rect">
            <a:avLst/>
          </a:prstGeom>
          <a:noFill/>
          <a:ln w="9525">
            <a:noFill/>
            <a:miter lim="800000"/>
            <a:headEnd/>
            <a:tailEnd/>
          </a:ln>
          <a:effectLst/>
        </p:spPr>
      </p:pic>
      <p:cxnSp>
        <p:nvCxnSpPr>
          <p:cNvPr id="26" name="直接连接符 25"/>
          <p:cNvCxnSpPr/>
          <p:nvPr/>
        </p:nvCxnSpPr>
        <p:spPr>
          <a:xfrm>
            <a:off x="4429125" y="5257813"/>
            <a:ext cx="714380" cy="158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5" name="Picture 3"/>
          <p:cNvPicPr>
            <a:picLocks noChangeAspect="1" noChangeArrowheads="1"/>
          </p:cNvPicPr>
          <p:nvPr/>
        </p:nvPicPr>
        <p:blipFill>
          <a:blip r:embed="rId8"/>
          <a:srcRect/>
          <a:stretch>
            <a:fillRect/>
          </a:stretch>
        </p:blipFill>
        <p:spPr bwMode="auto">
          <a:xfrm>
            <a:off x="4714876" y="2428868"/>
            <a:ext cx="2972527" cy="3686181"/>
          </a:xfrm>
          <a:prstGeom prst="rect">
            <a:avLst/>
          </a:prstGeom>
          <a:noFill/>
          <a:ln w="9525">
            <a:noFill/>
            <a:miter lim="800000"/>
            <a:headEnd/>
            <a:tailEnd/>
          </a:ln>
          <a:effectLst/>
        </p:spPr>
      </p:pic>
      <p:pic>
        <p:nvPicPr>
          <p:cNvPr id="7" name="Picture 2"/>
          <p:cNvPicPr>
            <a:picLocks noChangeAspect="1" noChangeArrowheads="1"/>
          </p:cNvPicPr>
          <p:nvPr/>
        </p:nvPicPr>
        <p:blipFill>
          <a:blip r:embed="rId9"/>
          <a:srcRect/>
          <a:stretch>
            <a:fillRect/>
          </a:stretch>
        </p:blipFill>
        <p:spPr bwMode="auto">
          <a:xfrm>
            <a:off x="3929058" y="1428736"/>
            <a:ext cx="4591057" cy="4426656"/>
          </a:xfrm>
          <a:prstGeom prst="rect">
            <a:avLst/>
          </a:prstGeom>
          <a:noFill/>
          <a:ln w="9525">
            <a:noFill/>
            <a:miter lim="800000"/>
            <a:headEnd/>
            <a:tailEnd/>
          </a:ln>
          <a:effectLst/>
        </p:spPr>
      </p:pic>
      <p:cxnSp>
        <p:nvCxnSpPr>
          <p:cNvPr id="28" name="直接连接符 27"/>
          <p:cNvCxnSpPr/>
          <p:nvPr/>
        </p:nvCxnSpPr>
        <p:spPr>
          <a:xfrm>
            <a:off x="7710510" y="1833551"/>
            <a:ext cx="285752" cy="15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0" name="直接连接符 29"/>
          <p:cNvCxnSpPr/>
          <p:nvPr/>
        </p:nvCxnSpPr>
        <p:spPr>
          <a:xfrm>
            <a:off x="4786314" y="3143248"/>
            <a:ext cx="362810" cy="158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050" name="Picture 2"/>
          <p:cNvPicPr>
            <a:picLocks noChangeAspect="1" noChangeArrowheads="1"/>
          </p:cNvPicPr>
          <p:nvPr/>
        </p:nvPicPr>
        <p:blipFill>
          <a:blip r:embed="rId10"/>
          <a:srcRect/>
          <a:stretch>
            <a:fillRect/>
          </a:stretch>
        </p:blipFill>
        <p:spPr bwMode="auto">
          <a:xfrm>
            <a:off x="4714876" y="3214686"/>
            <a:ext cx="3128960" cy="75659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linds(horizontal)">
                                      <p:cBhvr>
                                        <p:cTn id="7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7" presetClass="entr" presetSubtype="1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1000" fill="hold"/>
                                        <p:tgtEl>
                                          <p:spTgt spid="28"/>
                                        </p:tgtEl>
                                        <p:attrNameLst>
                                          <p:attrName>ppt_w</p:attrName>
                                        </p:attrNameLst>
                                      </p:cBhvr>
                                      <p:tavLst>
                                        <p:tav tm="0">
                                          <p:val>
                                            <p:fltVal val="0"/>
                                          </p:val>
                                        </p:tav>
                                        <p:tav tm="100000">
                                          <p:val>
                                            <p:strVal val="#ppt_w"/>
                                          </p:val>
                                        </p:tav>
                                      </p:tavLst>
                                    </p:anim>
                                    <p:anim calcmode="lin" valueType="num">
                                      <p:cBhvr>
                                        <p:cTn id="78" dur="1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nodeType="clickEffect">
                                  <p:stCondLst>
                                    <p:cond delay="0"/>
                                  </p:stCondLst>
                                  <p:childTnLst>
                                    <p:set>
                                      <p:cBhvr>
                                        <p:cTn id="82" dur="1" fill="hold">
                                          <p:stCondLst>
                                            <p:cond delay="0"/>
                                          </p:stCondLst>
                                        </p:cTn>
                                        <p:tgtEl>
                                          <p:spTgt spid="1026"/>
                                        </p:tgtEl>
                                        <p:attrNameLst>
                                          <p:attrName>style.visibility</p:attrName>
                                        </p:attrNameLst>
                                      </p:cBhvr>
                                      <p:to>
                                        <p:strVal val="visible"/>
                                      </p:to>
                                    </p:set>
                                    <p:animEffect transition="in" filter="checkerboard(across)">
                                      <p:cBhvr>
                                        <p:cTn id="83"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1027"/>
                                        </p:tgtEl>
                                        <p:attrNameLst>
                                          <p:attrName>style.visibility</p:attrName>
                                        </p:attrNameLst>
                                      </p:cBhvr>
                                      <p:to>
                                        <p:strVal val="visible"/>
                                      </p:to>
                                    </p:set>
                                    <p:animEffect transition="in" filter="diamond(in)">
                                      <p:cBhvr>
                                        <p:cTn id="88" dur="2000"/>
                                        <p:tgtEl>
                                          <p:spTgt spid="1027"/>
                                        </p:tgtEl>
                                      </p:cBhvr>
                                    </p:animEffec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down)">
                                      <p:cBhvr>
                                        <p:cTn id="93" dur="870">
                                          <p:stCondLst>
                                            <p:cond delay="0"/>
                                          </p:stCondLst>
                                        </p:cTn>
                                        <p:tgtEl>
                                          <p:spTgt spid="24"/>
                                        </p:tgtEl>
                                      </p:cBhvr>
                                    </p:animEffect>
                                    <p:anim calcmode="lin" valueType="num">
                                      <p:cBhvr>
                                        <p:cTn id="94" dur="273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5" dur="996"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6" dur="996" tmFilter="0, 0; 0.125,0.2665; 0.25,0.4; 0.375,0.465; 0.5,0.5;  0.625,0.535; 0.75,0.6; 0.875,0.7335; 1,1">
                                          <p:stCondLst>
                                            <p:cond delay="996"/>
                                          </p:stCondLst>
                                        </p:cTn>
                                        <p:tgtEl>
                                          <p:spTgt spid="24"/>
                                        </p:tgtEl>
                                        <p:attrNameLst>
                                          <p:attrName>ppt_y</p:attrName>
                                        </p:attrNameLst>
                                      </p:cBhvr>
                                      <p:tavLst>
                                        <p:tav tm="0" fmla="#ppt_y-sin(pi*$)/9">
                                          <p:val>
                                            <p:fltVal val="0"/>
                                          </p:val>
                                        </p:tav>
                                        <p:tav tm="100000">
                                          <p:val>
                                            <p:fltVal val="1"/>
                                          </p:val>
                                        </p:tav>
                                      </p:tavLst>
                                    </p:anim>
                                    <p:anim calcmode="lin" valueType="num">
                                      <p:cBhvr>
                                        <p:cTn id="97" dur="498" tmFilter="0, 0; 0.125,0.2665; 0.25,0.4; 0.375,0.465; 0.5,0.5;  0.625,0.535; 0.75,0.6; 0.875,0.7335; 1,1">
                                          <p:stCondLst>
                                            <p:cond delay="1986"/>
                                          </p:stCondLst>
                                        </p:cTn>
                                        <p:tgtEl>
                                          <p:spTgt spid="24"/>
                                        </p:tgtEl>
                                        <p:attrNameLst>
                                          <p:attrName>ppt_y</p:attrName>
                                        </p:attrNameLst>
                                      </p:cBhvr>
                                      <p:tavLst>
                                        <p:tav tm="0" fmla="#ppt_y-sin(pi*$)/27">
                                          <p:val>
                                            <p:fltVal val="0"/>
                                          </p:val>
                                        </p:tav>
                                        <p:tav tm="100000">
                                          <p:val>
                                            <p:fltVal val="1"/>
                                          </p:val>
                                        </p:tav>
                                      </p:tavLst>
                                    </p:anim>
                                    <p:anim calcmode="lin" valueType="num">
                                      <p:cBhvr>
                                        <p:cTn id="98" dur="246" tmFilter="0, 0; 0.125,0.2665; 0.25,0.4; 0.375,0.465; 0.5,0.5;  0.625,0.535; 0.75,0.6; 0.875,0.7335; 1,1">
                                          <p:stCondLst>
                                            <p:cond delay="2484"/>
                                          </p:stCondLst>
                                        </p:cTn>
                                        <p:tgtEl>
                                          <p:spTgt spid="24"/>
                                        </p:tgtEl>
                                        <p:attrNameLst>
                                          <p:attrName>ppt_y</p:attrName>
                                        </p:attrNameLst>
                                      </p:cBhvr>
                                      <p:tavLst>
                                        <p:tav tm="0" fmla="#ppt_y-sin(pi*$)/81">
                                          <p:val>
                                            <p:fltVal val="0"/>
                                          </p:val>
                                        </p:tav>
                                        <p:tav tm="100000">
                                          <p:val>
                                            <p:fltVal val="1"/>
                                          </p:val>
                                        </p:tav>
                                      </p:tavLst>
                                    </p:anim>
                                    <p:animScale>
                                      <p:cBhvr>
                                        <p:cTn id="99" dur="39">
                                          <p:stCondLst>
                                            <p:cond delay="975"/>
                                          </p:stCondLst>
                                        </p:cTn>
                                        <p:tgtEl>
                                          <p:spTgt spid="24"/>
                                        </p:tgtEl>
                                      </p:cBhvr>
                                      <p:to x="100000" y="60000"/>
                                    </p:animScale>
                                    <p:animScale>
                                      <p:cBhvr>
                                        <p:cTn id="100" dur="249" decel="50000">
                                          <p:stCondLst>
                                            <p:cond delay="1014"/>
                                          </p:stCondLst>
                                        </p:cTn>
                                        <p:tgtEl>
                                          <p:spTgt spid="24"/>
                                        </p:tgtEl>
                                      </p:cBhvr>
                                      <p:to x="100000" y="100000"/>
                                    </p:animScale>
                                    <p:animScale>
                                      <p:cBhvr>
                                        <p:cTn id="101" dur="39">
                                          <p:stCondLst>
                                            <p:cond delay="1968"/>
                                          </p:stCondLst>
                                        </p:cTn>
                                        <p:tgtEl>
                                          <p:spTgt spid="24"/>
                                        </p:tgtEl>
                                      </p:cBhvr>
                                      <p:to x="100000" y="80000"/>
                                    </p:animScale>
                                    <p:animScale>
                                      <p:cBhvr>
                                        <p:cTn id="102" dur="249" decel="50000">
                                          <p:stCondLst>
                                            <p:cond delay="2007"/>
                                          </p:stCondLst>
                                        </p:cTn>
                                        <p:tgtEl>
                                          <p:spTgt spid="24"/>
                                        </p:tgtEl>
                                      </p:cBhvr>
                                      <p:to x="100000" y="100000"/>
                                    </p:animScale>
                                    <p:animScale>
                                      <p:cBhvr>
                                        <p:cTn id="103" dur="39">
                                          <p:stCondLst>
                                            <p:cond delay="2463"/>
                                          </p:stCondLst>
                                        </p:cTn>
                                        <p:tgtEl>
                                          <p:spTgt spid="24"/>
                                        </p:tgtEl>
                                      </p:cBhvr>
                                      <p:to x="100000" y="90000"/>
                                    </p:animScale>
                                    <p:animScale>
                                      <p:cBhvr>
                                        <p:cTn id="104" dur="249" decel="50000">
                                          <p:stCondLst>
                                            <p:cond delay="2502"/>
                                          </p:stCondLst>
                                        </p:cTn>
                                        <p:tgtEl>
                                          <p:spTgt spid="24"/>
                                        </p:tgtEl>
                                      </p:cBhvr>
                                      <p:to x="100000" y="100000"/>
                                    </p:animScale>
                                    <p:animScale>
                                      <p:cBhvr>
                                        <p:cTn id="105" dur="39">
                                          <p:stCondLst>
                                            <p:cond delay="2712"/>
                                          </p:stCondLst>
                                        </p:cTn>
                                        <p:tgtEl>
                                          <p:spTgt spid="24"/>
                                        </p:tgtEl>
                                      </p:cBhvr>
                                      <p:to x="100000" y="95000"/>
                                    </p:animScale>
                                    <p:animScale>
                                      <p:cBhvr>
                                        <p:cTn id="106" dur="249" decel="50000">
                                          <p:stCondLst>
                                            <p:cond delay="2751"/>
                                          </p:stCondLst>
                                        </p:cTn>
                                        <p:tgtEl>
                                          <p:spTgt spid="24"/>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17" presetClass="entr" presetSubtype="10"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20" presetClass="entr" presetSubtype="0" fill="hold" nodeType="clickEffect">
                                  <p:stCondLst>
                                    <p:cond delay="0"/>
                                  </p:stCondLst>
                                  <p:childTnLst>
                                    <p:set>
                                      <p:cBhvr>
                                        <p:cTn id="116" dur="1" fill="hold">
                                          <p:stCondLst>
                                            <p:cond delay="0"/>
                                          </p:stCondLst>
                                        </p:cTn>
                                        <p:tgtEl>
                                          <p:spTgt spid="1028"/>
                                        </p:tgtEl>
                                        <p:attrNameLst>
                                          <p:attrName>style.visibility</p:attrName>
                                        </p:attrNameLst>
                                      </p:cBhvr>
                                      <p:to>
                                        <p:strVal val="visible"/>
                                      </p:to>
                                    </p:set>
                                    <p:animEffect transition="in" filter="wedge">
                                      <p:cBhvr>
                                        <p:cTn id="117" dur="2000"/>
                                        <p:tgtEl>
                                          <p:spTgt spid="1028"/>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box(in)">
                                      <p:cBhvr>
                                        <p:cTn id="12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3108" y="4387077"/>
            <a:ext cx="6324593" cy="182800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14810" y="4071942"/>
            <a:ext cx="4500550" cy="2495760"/>
          </a:xfrm>
          <a:prstGeom prst="rect">
            <a:avLst/>
          </a:prstGeom>
          <a:noFill/>
          <a:ln w="9525">
            <a:noFill/>
            <a:miter lim="800000"/>
            <a:headEnd/>
            <a:tailEnd/>
          </a:ln>
          <a:effectLst/>
        </p:spPr>
      </p:pic>
      <p:sp>
        <p:nvSpPr>
          <p:cNvPr id="2" name="内容占位符 1"/>
          <p:cNvSpPr>
            <a:spLocks noGrp="1"/>
          </p:cNvSpPr>
          <p:nvPr>
            <p:ph idx="1"/>
          </p:nvPr>
        </p:nvSpPr>
        <p:spPr/>
        <p:txBody>
          <a:bodyPr/>
          <a:lstStyle/>
          <a:p>
            <a:pPr marL="180975" indent="0">
              <a:buNone/>
            </a:pPr>
            <a:r>
              <a:rPr lang="zh-CN" altLang="en-US" dirty="0" smtClean="0"/>
              <a:t>在热门推荐中，系统按借阅、评分、收藏、浏览等方式提供前</a:t>
            </a:r>
            <a:r>
              <a:rPr lang="en-US" altLang="zh-CN" dirty="0" smtClean="0"/>
              <a:t>100</a:t>
            </a:r>
            <a:r>
              <a:rPr lang="zh-CN" altLang="en-US" dirty="0" smtClean="0"/>
              <a:t>名热门图书的排行榜。在每种浏览方式中，还提供按中图分类法细分的每一类图书的排行榜。在借阅关系图中，系统以年度热门借阅数据为基础，按读者类型或系别，将借阅数据图形化，可以帮助您深入观察书与书之间的借阅关系，更好地了解图书，方便地使用图书。</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16</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热门推荐</a:t>
            </a:r>
            <a:endParaRPr lang="zh-CN" alt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out)">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4114800" cy="4525963"/>
          </a:xfrm>
        </p:spPr>
        <p:txBody>
          <a:bodyPr>
            <a:normAutofit/>
          </a:bodyPr>
          <a:lstStyle/>
          <a:p>
            <a:pPr marL="180975" indent="0">
              <a:buNone/>
            </a:pPr>
            <a:r>
              <a:rPr lang="zh-CN" altLang="en-US" dirty="0" smtClean="0"/>
              <a:t>分类浏览中，系统将图书馆的全部馆藏按照中图分类法分为二十二个大类，按字母顺序排列，并在字母后附加数字表示大类下的子类</a:t>
            </a:r>
            <a:r>
              <a:rPr lang="en-US" altLang="zh-CN" dirty="0" smtClean="0"/>
              <a:t>,</a:t>
            </a:r>
            <a:r>
              <a:rPr lang="zh-CN" altLang="en-US" dirty="0" smtClean="0"/>
              <a:t>对工业技术二级类目，刚采用双字母。也可以按指定的图书类型分类浏览。</a:t>
            </a:r>
            <a:endParaRPr lang="en-US" altLang="zh-CN" dirty="0" smtClean="0"/>
          </a:p>
          <a:p>
            <a:pPr marL="85725" indent="19050">
              <a:buNone/>
            </a:pPr>
            <a:endParaRPr lang="en-US" altLang="zh-CN" dirty="0" smtClean="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17</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分类浏览</a:t>
            </a:r>
            <a:endParaRPr lang="zh-CN" altLang="en-US" sz="3600" dirty="0"/>
          </a:p>
        </p:txBody>
      </p:sp>
      <p:pic>
        <p:nvPicPr>
          <p:cNvPr id="1028" name="Picture 4"/>
          <p:cNvPicPr>
            <a:picLocks noChangeAspect="1" noChangeArrowheads="1"/>
          </p:cNvPicPr>
          <p:nvPr/>
        </p:nvPicPr>
        <p:blipFill>
          <a:blip r:embed="rId2"/>
          <a:srcRect/>
          <a:stretch>
            <a:fillRect/>
          </a:stretch>
        </p:blipFill>
        <p:spPr bwMode="auto">
          <a:xfrm>
            <a:off x="6786578" y="2143116"/>
            <a:ext cx="2190750" cy="44386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4572000" y="1000108"/>
            <a:ext cx="2236311" cy="5715016"/>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l="1172" t="24111" r="80078" b="26396"/>
          <a:stretch>
            <a:fillRect/>
          </a:stretch>
        </p:blipFill>
        <p:spPr bwMode="auto">
          <a:xfrm>
            <a:off x="4629152" y="1000108"/>
            <a:ext cx="2138304" cy="434343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500" fill="hold"/>
                                        <p:tgtEl>
                                          <p:spTgt spid="1028"/>
                                        </p:tgtEl>
                                        <p:attrNameLst>
                                          <p:attrName>ppt_w</p:attrName>
                                        </p:attrNameLst>
                                      </p:cBhvr>
                                      <p:tavLst>
                                        <p:tav tm="0">
                                          <p:val>
                                            <p:fltVal val="0"/>
                                          </p:val>
                                        </p:tav>
                                        <p:tav tm="100000">
                                          <p:val>
                                            <p:strVal val="#ppt_w"/>
                                          </p:val>
                                        </p:tav>
                                      </p:tavLst>
                                    </p:anim>
                                    <p:anim calcmode="lin" valueType="num">
                                      <p:cBhvr>
                                        <p:cTn id="14" dur="5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wipe(up)">
                                      <p:cBhvr>
                                        <p:cTn id="19"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85725" indent="23813">
              <a:buNone/>
            </a:pPr>
            <a:r>
              <a:rPr lang="zh-CN" altLang="en-US" dirty="0" smtClean="0"/>
              <a:t>新书通报同样可以按中图法分类浏览新近入藏的图书。您还可以指定入藏期限、文献类型以及限定校区进行查看。</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18</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新书通报</a:t>
            </a:r>
            <a:endParaRPr lang="zh-CN" altLang="en-US" sz="3600" dirty="0"/>
          </a:p>
        </p:txBody>
      </p:sp>
      <p:pic>
        <p:nvPicPr>
          <p:cNvPr id="2050" name="Picture 2"/>
          <p:cNvPicPr>
            <a:picLocks noChangeAspect="1" noChangeArrowheads="1"/>
          </p:cNvPicPr>
          <p:nvPr/>
        </p:nvPicPr>
        <p:blipFill>
          <a:blip r:embed="rId2"/>
          <a:srcRect/>
          <a:stretch>
            <a:fillRect/>
          </a:stretch>
        </p:blipFill>
        <p:spPr bwMode="auto">
          <a:xfrm>
            <a:off x="1571604" y="2428868"/>
            <a:ext cx="6972317" cy="36396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85725" indent="23813">
              <a:buNone/>
            </a:pPr>
            <a:r>
              <a:rPr lang="zh-CN" altLang="en-US" dirty="0" smtClean="0"/>
              <a:t>新书通报提供</a:t>
            </a:r>
            <a:r>
              <a:rPr lang="en-US" altLang="zh-CN" dirty="0" smtClean="0"/>
              <a:t>RSS</a:t>
            </a:r>
            <a:r>
              <a:rPr lang="zh-CN" altLang="en-US" dirty="0" smtClean="0"/>
              <a:t>信息推送服务，在馆藏列表页的上面，会显示</a:t>
            </a:r>
            <a:r>
              <a:rPr lang="en-US" altLang="zh-CN" dirty="0" smtClean="0"/>
              <a:t>RSS</a:t>
            </a:r>
            <a:r>
              <a:rPr lang="zh-CN" altLang="en-US" dirty="0" smtClean="0"/>
              <a:t>定制服务的按钮，点击后选择“订阅该源”即可在“我的图书馆”中得到新书目的定期推送。也可以将订阅地址收藏到</a:t>
            </a:r>
            <a:r>
              <a:rPr lang="en-US" altLang="zh-CN" dirty="0" smtClean="0"/>
              <a:t>RSS</a:t>
            </a:r>
            <a:r>
              <a:rPr lang="zh-CN" altLang="en-US" dirty="0" smtClean="0"/>
              <a:t>阅读器中，定期更新频道信息，就可以及时收到您指定的分类中的新书通报了。</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19</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新书通报</a:t>
            </a:r>
            <a:endParaRPr lang="zh-CN" altLang="en-US" sz="3600" dirty="0"/>
          </a:p>
        </p:txBody>
      </p:sp>
      <p:pic>
        <p:nvPicPr>
          <p:cNvPr id="3074" name="Picture 2"/>
          <p:cNvPicPr>
            <a:picLocks noChangeAspect="1" noChangeArrowheads="1"/>
          </p:cNvPicPr>
          <p:nvPr/>
        </p:nvPicPr>
        <p:blipFill>
          <a:blip r:embed="rId2"/>
          <a:srcRect/>
          <a:stretch>
            <a:fillRect/>
          </a:stretch>
        </p:blipFill>
        <p:spPr bwMode="auto">
          <a:xfrm>
            <a:off x="642910" y="4000504"/>
            <a:ext cx="4467225" cy="6381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5093"/>
          <a:stretch>
            <a:fillRect/>
          </a:stretch>
        </p:blipFill>
        <p:spPr bwMode="auto">
          <a:xfrm>
            <a:off x="3152765" y="3688858"/>
            <a:ext cx="5557831" cy="312151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up)">
                                      <p:cBhvr>
                                        <p:cTn id="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pPr marL="85725" indent="23813">
              <a:buNone/>
            </a:pPr>
            <a:r>
              <a:rPr lang="zh-CN" altLang="en-US" dirty="0" smtClean="0"/>
              <a:t> </a:t>
            </a:r>
            <a:r>
              <a:rPr lang="zh-CN" altLang="en-US" dirty="0" smtClean="0"/>
              <a:t>      书目</a:t>
            </a:r>
            <a:r>
              <a:rPr lang="zh-CN" altLang="en-US" dirty="0" smtClean="0"/>
              <a:t>检索系统的服务依附于汇文</a:t>
            </a:r>
            <a:r>
              <a:rPr lang="en-US" altLang="zh-CN" dirty="0" smtClean="0"/>
              <a:t>LIBSYS5.0</a:t>
            </a:r>
            <a:r>
              <a:rPr lang="zh-CN" altLang="en-US" dirty="0" smtClean="0"/>
              <a:t>图书馆集成管理系统</a:t>
            </a:r>
            <a:r>
              <a:rPr lang="en-US" altLang="zh-CN" dirty="0" smtClean="0"/>
              <a:t>—</a:t>
            </a:r>
            <a:r>
              <a:rPr lang="zh-CN" altLang="en-US" dirty="0" smtClean="0"/>
              <a:t>为南开馆的第四代集成管理系统。</a:t>
            </a:r>
            <a:endParaRPr lang="en-US" altLang="zh-CN" dirty="0" smtClean="0"/>
          </a:p>
          <a:p>
            <a:pPr marL="85725" indent="23813">
              <a:buNone/>
            </a:pPr>
            <a:r>
              <a:rPr lang="en-US" altLang="zh-CN" dirty="0" smtClean="0"/>
              <a:t>       </a:t>
            </a:r>
            <a:r>
              <a:rPr lang="zh-CN" altLang="en-US" dirty="0" smtClean="0"/>
              <a:t>第一代</a:t>
            </a:r>
            <a:r>
              <a:rPr lang="en-US" altLang="zh-CN" dirty="0" smtClean="0"/>
              <a:t>---</a:t>
            </a:r>
            <a:r>
              <a:rPr lang="zh-CN" altLang="en-US" dirty="0" smtClean="0"/>
              <a:t>字符型，自主研发</a:t>
            </a:r>
            <a:r>
              <a:rPr lang="zh-CN" altLang="en-US" dirty="0" smtClean="0"/>
              <a:t>，单机版，</a:t>
            </a:r>
            <a:endParaRPr lang="en-US" altLang="zh-CN" dirty="0" smtClean="0"/>
          </a:p>
          <a:p>
            <a:pPr marL="85725" indent="23813">
              <a:buNone/>
            </a:pPr>
            <a:r>
              <a:rPr lang="en-US" altLang="zh-CN" dirty="0" smtClean="0"/>
              <a:t> </a:t>
            </a:r>
            <a:r>
              <a:rPr lang="en-US" altLang="zh-CN" dirty="0" smtClean="0"/>
              <a:t>                     20</a:t>
            </a:r>
            <a:r>
              <a:rPr lang="zh-CN" altLang="en-US" dirty="0" smtClean="0"/>
              <a:t>世纪</a:t>
            </a:r>
            <a:r>
              <a:rPr lang="en-US" altLang="zh-CN" dirty="0" smtClean="0"/>
              <a:t>90</a:t>
            </a:r>
            <a:r>
              <a:rPr lang="zh-CN" altLang="en-US" dirty="0" smtClean="0"/>
              <a:t>年代</a:t>
            </a:r>
            <a:endParaRPr lang="en-US" altLang="zh-CN" dirty="0" smtClean="0"/>
          </a:p>
          <a:p>
            <a:pPr marL="85725" indent="23813">
              <a:buNone/>
            </a:pPr>
            <a:r>
              <a:rPr lang="en-US" altLang="zh-CN" dirty="0" smtClean="0"/>
              <a:t>       </a:t>
            </a:r>
            <a:r>
              <a:rPr lang="zh-CN" altLang="en-US" dirty="0" smtClean="0"/>
              <a:t>第二代</a:t>
            </a:r>
            <a:r>
              <a:rPr lang="en-US" altLang="zh-CN" dirty="0" smtClean="0"/>
              <a:t>---</a:t>
            </a:r>
            <a:r>
              <a:rPr lang="zh-CN" altLang="en-US" dirty="0" smtClean="0"/>
              <a:t>图形化，商业软件，非商业数据库，      </a:t>
            </a:r>
            <a:endParaRPr lang="en-US" altLang="zh-CN" dirty="0" smtClean="0"/>
          </a:p>
          <a:p>
            <a:pPr marL="85725" indent="23813">
              <a:buNone/>
            </a:pPr>
            <a:r>
              <a:rPr lang="en-US" altLang="zh-CN" dirty="0" smtClean="0"/>
              <a:t>                      </a:t>
            </a:r>
            <a:r>
              <a:rPr lang="zh-CN" altLang="en-US" dirty="0" smtClean="0"/>
              <a:t>网络版，</a:t>
            </a:r>
            <a:r>
              <a:rPr lang="en-US" altLang="zh-CN" dirty="0" smtClean="0"/>
              <a:t>1997</a:t>
            </a:r>
            <a:r>
              <a:rPr lang="zh-CN" altLang="en-US" dirty="0" smtClean="0"/>
              <a:t>年</a:t>
            </a:r>
            <a:endParaRPr lang="en-US" altLang="zh-CN" dirty="0" smtClean="0"/>
          </a:p>
          <a:p>
            <a:pPr marL="85725" indent="23813">
              <a:buNone/>
            </a:pPr>
            <a:r>
              <a:rPr lang="en-US" altLang="zh-CN" dirty="0" smtClean="0"/>
              <a:t>       </a:t>
            </a:r>
            <a:r>
              <a:rPr lang="zh-CN" altLang="en-US" dirty="0" smtClean="0"/>
              <a:t>第三代</a:t>
            </a:r>
            <a:r>
              <a:rPr lang="en-US" altLang="zh-CN" dirty="0" smtClean="0"/>
              <a:t>---</a:t>
            </a:r>
            <a:r>
              <a:rPr lang="zh-CN" altLang="en-US" dirty="0" smtClean="0"/>
              <a:t>引进系统，商业软件，商业数据库，</a:t>
            </a:r>
            <a:endParaRPr lang="en-US" altLang="zh-CN" dirty="0" smtClean="0"/>
          </a:p>
          <a:p>
            <a:pPr marL="85725" indent="23813">
              <a:buNone/>
            </a:pPr>
            <a:r>
              <a:rPr lang="en-US" altLang="zh-CN" dirty="0" smtClean="0"/>
              <a:t>                      </a:t>
            </a:r>
            <a:r>
              <a:rPr lang="zh-CN" altLang="en-US" dirty="0" smtClean="0"/>
              <a:t>非关系型数据库，</a:t>
            </a:r>
            <a:r>
              <a:rPr lang="en-US" altLang="zh-CN" dirty="0" smtClean="0"/>
              <a:t>2000</a:t>
            </a:r>
            <a:r>
              <a:rPr lang="zh-CN" altLang="en-US" dirty="0" smtClean="0"/>
              <a:t>年</a:t>
            </a:r>
            <a:endParaRPr lang="en-US" altLang="zh-CN" dirty="0" smtClean="0"/>
          </a:p>
          <a:p>
            <a:pPr marL="85725" indent="23813">
              <a:buNone/>
            </a:pPr>
            <a:r>
              <a:rPr lang="en-US" altLang="zh-CN" dirty="0" smtClean="0"/>
              <a:t>       </a:t>
            </a:r>
            <a:r>
              <a:rPr lang="zh-CN" altLang="en-US" dirty="0" smtClean="0"/>
              <a:t>第四代</a:t>
            </a:r>
            <a:r>
              <a:rPr lang="en-US" altLang="zh-CN" dirty="0" smtClean="0"/>
              <a:t>---</a:t>
            </a:r>
            <a:r>
              <a:rPr lang="zh-CN" altLang="en-US" dirty="0" smtClean="0"/>
              <a:t>国产系统，商业软件，商业数据库，</a:t>
            </a:r>
            <a:endParaRPr lang="en-US" altLang="zh-CN" dirty="0" smtClean="0"/>
          </a:p>
          <a:p>
            <a:pPr marL="85725" indent="23813">
              <a:buNone/>
            </a:pPr>
            <a:r>
              <a:rPr lang="en-US" altLang="zh-CN" dirty="0" smtClean="0"/>
              <a:t>                      </a:t>
            </a:r>
            <a:r>
              <a:rPr lang="zh-CN" altLang="en-US" dirty="0" smtClean="0"/>
              <a:t>关系型数据库，</a:t>
            </a:r>
            <a:r>
              <a:rPr lang="en-US" altLang="zh-CN" dirty="0" smtClean="0"/>
              <a:t>2013</a:t>
            </a:r>
            <a:r>
              <a:rPr lang="zh-CN" altLang="en-US" dirty="0" smtClean="0"/>
              <a:t>年</a:t>
            </a:r>
            <a:r>
              <a:rPr lang="en-US" altLang="zh-CN" dirty="0" smtClean="0"/>
              <a:t>       </a:t>
            </a:r>
            <a:r>
              <a:rPr lang="en-US" altLang="zh-CN" dirty="0" smtClean="0"/>
              <a:t>       </a:t>
            </a:r>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a:t>
            </a:fld>
            <a:endParaRPr lang="en-US" altLang="zh-CN"/>
          </a:p>
        </p:txBody>
      </p:sp>
      <p:sp>
        <p:nvSpPr>
          <p:cNvPr id="5" name="标题 4"/>
          <p:cNvSpPr>
            <a:spLocks noGrp="1"/>
          </p:cNvSpPr>
          <p:nvPr>
            <p:ph type="title"/>
          </p:nvPr>
        </p:nvSpPr>
        <p:spPr/>
        <p:txBody>
          <a:bodyPr>
            <a:normAutofit/>
          </a:bodyPr>
          <a:lstStyle/>
          <a:p>
            <a:r>
              <a:rPr lang="zh-CN" altLang="en-US" sz="4400" dirty="0" smtClean="0"/>
              <a:t>南开大学图书馆集成管理系统</a:t>
            </a:r>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本栏目主要揭示图书馆拥有的纸本期刊馆藏信息，可以按首字母或学科分类浏览。也可以在年度订购期刊栏目下，按刊名、</a:t>
            </a:r>
            <a:r>
              <a:rPr lang="en-US" altLang="zh-CN" dirty="0" smtClean="0"/>
              <a:t>ISSN</a:t>
            </a:r>
            <a:r>
              <a:rPr lang="zh-CN" altLang="en-US" dirty="0" smtClean="0"/>
              <a:t>号、分类号等进行检索，检索条件中，提供订购年度、期刊分配地、期刊类型等限定范围。</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20</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期刊导航</a:t>
            </a:r>
            <a:endParaRPr lang="zh-CN" altLang="en-US" sz="3600" dirty="0"/>
          </a:p>
        </p:txBody>
      </p:sp>
      <p:pic>
        <p:nvPicPr>
          <p:cNvPr id="2050" name="Picture 2"/>
          <p:cNvPicPr>
            <a:picLocks noChangeAspect="1" noChangeArrowheads="1"/>
          </p:cNvPicPr>
          <p:nvPr/>
        </p:nvPicPr>
        <p:blipFill>
          <a:blip r:embed="rId2"/>
          <a:srcRect/>
          <a:stretch>
            <a:fillRect/>
          </a:stretch>
        </p:blipFill>
        <p:spPr bwMode="auto">
          <a:xfrm>
            <a:off x="1071538" y="3529013"/>
            <a:ext cx="7881948" cy="250851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如果在书目检索系统中没有找到您需要的书目信息，可以通过“读者荐购”栏目与馆员联系，提出您的需求。</a:t>
            </a:r>
            <a:endParaRPr lang="en-US" altLang="zh-CN" dirty="0" smtClean="0"/>
          </a:p>
          <a:p>
            <a:pPr marL="85725" indent="23813">
              <a:buNone/>
            </a:pPr>
            <a:r>
              <a:rPr lang="en-US" altLang="zh-CN" dirty="0" smtClean="0"/>
              <a:t>       </a:t>
            </a:r>
            <a:r>
              <a:rPr lang="zh-CN" altLang="en-US" dirty="0" smtClean="0"/>
              <a:t>方法一：从图书馆提供的征订目录中推荐订购</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21</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读者荐购</a:t>
            </a:r>
            <a:endParaRPr lang="zh-CN" altLang="en-US" sz="3600" dirty="0"/>
          </a:p>
        </p:txBody>
      </p:sp>
      <p:pic>
        <p:nvPicPr>
          <p:cNvPr id="1026" name="Picture 2"/>
          <p:cNvPicPr>
            <a:picLocks noChangeAspect="1" noChangeArrowheads="1"/>
          </p:cNvPicPr>
          <p:nvPr/>
        </p:nvPicPr>
        <p:blipFill>
          <a:blip r:embed="rId2"/>
          <a:srcRect/>
          <a:stretch>
            <a:fillRect/>
          </a:stretch>
        </p:blipFill>
        <p:spPr bwMode="auto">
          <a:xfrm>
            <a:off x="785786" y="3429000"/>
            <a:ext cx="6705600" cy="22955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714612" y="3214686"/>
            <a:ext cx="6000792" cy="315729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up)">
                                      <p:cBhvr>
                                        <p:cTn id="1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方法二：自行填写表单或搜索网络资源荐购</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22</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读者荐购</a:t>
            </a:r>
            <a:endParaRPr lang="zh-CN" altLang="en-US" sz="3600" dirty="0"/>
          </a:p>
        </p:txBody>
      </p:sp>
      <p:pic>
        <p:nvPicPr>
          <p:cNvPr id="2050" name="Picture 2"/>
          <p:cNvPicPr>
            <a:picLocks noChangeAspect="1" noChangeArrowheads="1"/>
          </p:cNvPicPr>
          <p:nvPr/>
        </p:nvPicPr>
        <p:blipFill>
          <a:blip r:embed="rId2"/>
          <a:srcRect/>
          <a:stretch>
            <a:fillRect/>
          </a:stretch>
        </p:blipFill>
        <p:spPr bwMode="auto">
          <a:xfrm>
            <a:off x="1000100" y="2000240"/>
            <a:ext cx="5010150" cy="32480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000496" y="2071678"/>
            <a:ext cx="3881429" cy="442555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left)">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对读者荐购的图书，负责采访的馆员会及时处理，并将结果反馈给荐购人。您可以从“我的图书馆”中的荐购历史里查看目前的处理状态，同时系统会向用户的个人邮箱发送通知邮件回复处理进度。</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23</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读者荐购</a:t>
            </a:r>
            <a:endParaRPr lang="zh-CN" altLang="en-US" sz="3600" dirty="0"/>
          </a:p>
        </p:txBody>
      </p:sp>
      <p:pic>
        <p:nvPicPr>
          <p:cNvPr id="3077" name="Picture 5"/>
          <p:cNvPicPr>
            <a:picLocks noChangeAspect="1" noChangeArrowheads="1"/>
          </p:cNvPicPr>
          <p:nvPr/>
        </p:nvPicPr>
        <p:blipFill>
          <a:blip r:embed="rId2"/>
          <a:srcRect/>
          <a:stretch>
            <a:fillRect/>
          </a:stretch>
        </p:blipFill>
        <p:spPr bwMode="auto">
          <a:xfrm>
            <a:off x="642910" y="3143248"/>
            <a:ext cx="7358073" cy="2742286"/>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a:srcRect/>
          <a:stretch>
            <a:fillRect/>
          </a:stretch>
        </p:blipFill>
        <p:spPr bwMode="auto">
          <a:xfrm>
            <a:off x="2714612" y="3714752"/>
            <a:ext cx="5915039" cy="269957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left)">
                                      <p:cBhvr>
                                        <p:cTn id="7"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本栏目从专业课、专题书架或学科分类的角度揭示馆藏资源</a:t>
            </a:r>
            <a:endParaRPr lang="en-US" altLang="zh-CN" dirty="0" smtClean="0"/>
          </a:p>
          <a:p>
            <a:pPr marL="180975" indent="0">
              <a:buNone/>
            </a:pPr>
            <a:r>
              <a:rPr lang="zh-CN" altLang="en-US" dirty="0" smtClean="0"/>
              <a:t>课程参考书栏目中收录了本校专业课程的基本信息，以及任课老师指定的教学参考书在本馆的馆藏清单，方便读者从专业角度进行图书馆馆藏的检索和浏览。</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24</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学科参考</a:t>
            </a:r>
            <a:endParaRPr lang="zh-CN" altLang="en-US" sz="3600" dirty="0"/>
          </a:p>
        </p:txBody>
      </p:sp>
      <p:pic>
        <p:nvPicPr>
          <p:cNvPr id="2050" name="Picture 2"/>
          <p:cNvPicPr>
            <a:picLocks noChangeAspect="1" noChangeArrowheads="1"/>
          </p:cNvPicPr>
          <p:nvPr/>
        </p:nvPicPr>
        <p:blipFill>
          <a:blip r:embed="rId2"/>
          <a:srcRect t="29297" r="1562" b="34977"/>
          <a:stretch>
            <a:fillRect/>
          </a:stretch>
        </p:blipFill>
        <p:spPr bwMode="auto">
          <a:xfrm>
            <a:off x="714348" y="3689205"/>
            <a:ext cx="7715304" cy="22401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6116" y="4357694"/>
            <a:ext cx="5786446" cy="208256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在专题书架栏目中，图书馆会不定期更新专题内容和书目，针对当前的热点话题、专题活动等集中推荐图书馆相应的图书或期刊收藏，方便读者了解最新动态。</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25</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学科参考</a:t>
            </a:r>
            <a:endParaRPr lang="zh-CN" altLang="en-US" sz="3600" dirty="0"/>
          </a:p>
        </p:txBody>
      </p:sp>
      <p:pic>
        <p:nvPicPr>
          <p:cNvPr id="1026" name="Picture 2"/>
          <p:cNvPicPr>
            <a:picLocks noChangeAspect="1" noChangeArrowheads="1"/>
          </p:cNvPicPr>
          <p:nvPr/>
        </p:nvPicPr>
        <p:blipFill>
          <a:blip r:embed="rId2"/>
          <a:srcRect/>
          <a:stretch>
            <a:fillRect/>
          </a:stretch>
        </p:blipFill>
        <p:spPr bwMode="auto">
          <a:xfrm>
            <a:off x="2428860" y="2857496"/>
            <a:ext cx="5434005" cy="336413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学科分类是从专业角度出发，按照国家标准</a:t>
            </a:r>
            <a:r>
              <a:rPr lang="en-US" altLang="zh-CN" dirty="0" smtClean="0"/>
              <a:t>《</a:t>
            </a:r>
            <a:r>
              <a:rPr lang="zh-CN" altLang="en-US" dirty="0" smtClean="0"/>
              <a:t>学科分类与代码</a:t>
            </a:r>
            <a:r>
              <a:rPr lang="en-US" altLang="zh-CN" dirty="0" smtClean="0"/>
              <a:t>》</a:t>
            </a:r>
            <a:r>
              <a:rPr lang="zh-CN" altLang="en-US" dirty="0" smtClean="0"/>
              <a:t>的分类体系，十二大类共计</a:t>
            </a:r>
            <a:r>
              <a:rPr lang="en-US" altLang="zh-CN" dirty="0" smtClean="0"/>
              <a:t>385</a:t>
            </a:r>
            <a:r>
              <a:rPr lang="zh-CN" altLang="en-US" dirty="0" smtClean="0"/>
              <a:t>个专业中，为每一专业内列示借阅量排名前</a:t>
            </a:r>
            <a:r>
              <a:rPr lang="en-US" altLang="zh-CN" dirty="0" smtClean="0"/>
              <a:t>100</a:t>
            </a:r>
            <a:r>
              <a:rPr lang="zh-CN" altLang="en-US" dirty="0" smtClean="0"/>
              <a:t>位的书目信息供读者参考。</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26</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学科参考</a:t>
            </a:r>
            <a:endParaRPr lang="zh-CN" altLang="en-US" sz="3600" dirty="0"/>
          </a:p>
        </p:txBody>
      </p:sp>
      <p:pic>
        <p:nvPicPr>
          <p:cNvPr id="5" name="Picture 2"/>
          <p:cNvPicPr>
            <a:picLocks noChangeAspect="1" noChangeArrowheads="1"/>
          </p:cNvPicPr>
          <p:nvPr/>
        </p:nvPicPr>
        <p:blipFill>
          <a:blip r:embed="rId2"/>
          <a:srcRect/>
          <a:stretch>
            <a:fillRect/>
          </a:stretch>
        </p:blipFill>
        <p:spPr bwMode="auto">
          <a:xfrm>
            <a:off x="2214546" y="3214686"/>
            <a:ext cx="6457944" cy="331694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27</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信息发布</a:t>
            </a:r>
            <a:endParaRPr lang="zh-CN" altLang="en-US" sz="3600" dirty="0"/>
          </a:p>
        </p:txBody>
      </p:sp>
      <p:sp>
        <p:nvSpPr>
          <p:cNvPr id="8" name="内容占位符 7"/>
          <p:cNvSpPr>
            <a:spLocks noGrp="1"/>
          </p:cNvSpPr>
          <p:nvPr>
            <p:ph idx="1"/>
          </p:nvPr>
        </p:nvSpPr>
        <p:spPr/>
        <p:txBody>
          <a:bodyPr/>
          <a:lstStyle/>
          <a:p>
            <a:pPr marL="85725" indent="23813">
              <a:buNone/>
            </a:pPr>
            <a:r>
              <a:rPr lang="zh-CN" altLang="en-US" dirty="0" smtClean="0"/>
              <a:t>本栏目提供预约或委托图书的动态信息，当指定预约或委托的图书被其他读者归还至图书馆后，本栏目将及时更新其状态，方便读者随时关注。</a:t>
            </a:r>
            <a:endParaRPr lang="en-US" altLang="zh-CN" dirty="0" smtClean="0"/>
          </a:p>
          <a:p>
            <a:pPr marL="180975" indent="0">
              <a:buNone/>
            </a:pPr>
            <a:r>
              <a:rPr lang="zh-CN" altLang="en-US" dirty="0" smtClean="0"/>
              <a:t>另外，此动态也会以邮箱的方式发送到建立预约或委托的读者的个人邮箱中。</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2000232" y="4071942"/>
            <a:ext cx="5591175" cy="1447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我的图书馆”旨在以读者为中心，运用先进的技术手段，提供个性化的信息搜集、组织、推送服务。读者登录我的图书馆后，系统展示的是个性化信息服务平台：包括个人信息的查看和修改、当前借阅情况、账目清单、个人书架、书评、图书荐购处理进度、查看各种历史记录（借阅历史、检索历史、荐购历史），订制</a:t>
            </a:r>
            <a:r>
              <a:rPr lang="en-US" altLang="zh-CN" dirty="0" smtClean="0"/>
              <a:t>RSS</a:t>
            </a:r>
            <a:r>
              <a:rPr lang="zh-CN" altLang="en-US" dirty="0" smtClean="0"/>
              <a:t>等。</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28</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我的图书馆</a:t>
            </a:r>
            <a:endParaRPr lang="zh-CN" altLang="en-US" sz="3600" dirty="0"/>
          </a:p>
        </p:txBody>
      </p:sp>
      <p:pic>
        <p:nvPicPr>
          <p:cNvPr id="2050" name="Picture 2"/>
          <p:cNvPicPr>
            <a:picLocks noChangeAspect="1" noChangeArrowheads="1"/>
          </p:cNvPicPr>
          <p:nvPr/>
        </p:nvPicPr>
        <p:blipFill>
          <a:blip r:embed="rId2"/>
          <a:srcRect/>
          <a:stretch>
            <a:fillRect/>
          </a:stretch>
        </p:blipFill>
        <p:spPr bwMode="auto">
          <a:xfrm>
            <a:off x="2071670" y="4429132"/>
            <a:ext cx="5753100" cy="1857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00034" y="1214422"/>
            <a:ext cx="8229600" cy="4525963"/>
          </a:xfrm>
        </p:spPr>
        <p:txBody>
          <a:bodyPr>
            <a:normAutofit/>
          </a:bodyPr>
          <a:lstStyle/>
          <a:p>
            <a:pPr marL="85725" indent="23813">
              <a:buNone/>
            </a:pPr>
            <a:r>
              <a:rPr lang="zh-CN" altLang="en-US" sz="2000" dirty="0" smtClean="0"/>
              <a:t>读者首次登录“我的图书馆”后，请尽快验证个人邮箱，因为系统中有关图书到期、预约、荐购等各种通知都是通过邮件形式发送的。</a:t>
            </a:r>
            <a:endParaRPr lang="zh-CN" altLang="en-US" sz="2000"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29</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我的图书馆</a:t>
            </a:r>
            <a:endParaRPr lang="zh-CN" altLang="en-US" sz="3600" dirty="0"/>
          </a:p>
        </p:txBody>
      </p:sp>
      <p:pic>
        <p:nvPicPr>
          <p:cNvPr id="1028" name="Picture 4"/>
          <p:cNvPicPr>
            <a:picLocks noChangeAspect="1" noChangeArrowheads="1"/>
          </p:cNvPicPr>
          <p:nvPr/>
        </p:nvPicPr>
        <p:blipFill>
          <a:blip r:embed="rId2"/>
          <a:srcRect/>
          <a:stretch>
            <a:fillRect/>
          </a:stretch>
        </p:blipFill>
        <p:spPr bwMode="auto">
          <a:xfrm>
            <a:off x="407700" y="1928802"/>
            <a:ext cx="8236228" cy="3857652"/>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2285984" y="5091124"/>
            <a:ext cx="6334113" cy="11693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t="-10486"/>
          <a:stretch>
            <a:fillRect/>
          </a:stretch>
        </p:blipFill>
        <p:spPr bwMode="auto">
          <a:xfrm>
            <a:off x="3448043" y="3433856"/>
            <a:ext cx="2195528" cy="17514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left)">
                                      <p:cBhvr>
                                        <p:cTn id="7" dur="1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marL="85725" indent="23813">
              <a:buNone/>
            </a:pPr>
            <a:r>
              <a:rPr lang="zh-CN" altLang="en-US" dirty="0" smtClean="0"/>
              <a:t>此次更换系统的原因：</a:t>
            </a:r>
            <a:endParaRPr lang="en-US" altLang="zh-CN" dirty="0" smtClean="0"/>
          </a:p>
          <a:p>
            <a:pPr marL="85725" indent="23813">
              <a:buNone/>
            </a:pPr>
            <a:r>
              <a:rPr lang="en-US" altLang="zh-CN" dirty="0" smtClean="0"/>
              <a:t>Unicorn</a:t>
            </a:r>
            <a:r>
              <a:rPr lang="zh-CN" altLang="en-US" dirty="0" smtClean="0"/>
              <a:t>系统已经使用了</a:t>
            </a:r>
            <a:r>
              <a:rPr lang="en-US" altLang="zh-CN" dirty="0" smtClean="0"/>
              <a:t>12</a:t>
            </a:r>
            <a:r>
              <a:rPr lang="zh-CN" altLang="en-US" dirty="0" smtClean="0"/>
              <a:t>年</a:t>
            </a:r>
            <a:r>
              <a:rPr lang="zh-CN" altLang="en-US" dirty="0" smtClean="0"/>
              <a:t>运行</a:t>
            </a:r>
            <a:r>
              <a:rPr lang="zh-CN" altLang="en-US" dirty="0" smtClean="0"/>
              <a:t>之初，为图书馆采访、编目、流通、期刊等业务环节提供了一个稳定且功能全面的工作平台，提升了图书馆自动化水平。近几年，随着图书馆业务的拓宽、数字化建设的发展，以及读者需求的增加，</a:t>
            </a:r>
            <a:r>
              <a:rPr lang="en-US" dirty="0" smtClean="0"/>
              <a:t>Unicorn</a:t>
            </a:r>
            <a:r>
              <a:rPr lang="zh-CN" altLang="en-US" dirty="0" smtClean="0"/>
              <a:t>系统的整体功能已经不能满足图书馆的业务需求，在很大程度上已经制约了文献管理与服务集成化的发展，成为瓶颈。</a:t>
            </a:r>
            <a:endParaRPr lang="en-US" altLang="zh-CN" dirty="0" smtClean="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a:t>
            </a:fld>
            <a:endParaRPr lang="en-US" altLang="zh-CN"/>
          </a:p>
        </p:txBody>
      </p:sp>
      <p:sp>
        <p:nvSpPr>
          <p:cNvPr id="5" name="标题 4"/>
          <p:cNvSpPr>
            <a:spLocks noGrp="1"/>
          </p:cNvSpPr>
          <p:nvPr>
            <p:ph type="title"/>
          </p:nvPr>
        </p:nvSpPr>
        <p:spPr/>
        <p:txBody>
          <a:bodyPr>
            <a:normAutofit/>
          </a:bodyPr>
          <a:lstStyle/>
          <a:p>
            <a:r>
              <a:rPr lang="zh-CN" altLang="en-US" sz="4400" dirty="0" smtClean="0"/>
              <a:t>南开大学图书馆集成管理系统</a:t>
            </a:r>
            <a:endParaRPr lang="zh-CN"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857356" y="2857496"/>
            <a:ext cx="947676" cy="3119433"/>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3714744" y="2428867"/>
            <a:ext cx="4498631" cy="3782939"/>
          </a:xfrm>
          <a:prstGeom prst="rect">
            <a:avLst/>
          </a:prstGeom>
          <a:noFill/>
          <a:ln w="9525">
            <a:noFill/>
            <a:miter lim="800000"/>
            <a:headEnd/>
            <a:tailEnd/>
          </a:ln>
          <a:effectLst/>
        </p:spPr>
      </p:pic>
      <p:sp>
        <p:nvSpPr>
          <p:cNvPr id="2" name="内容占位符 1"/>
          <p:cNvSpPr>
            <a:spLocks noGrp="1"/>
          </p:cNvSpPr>
          <p:nvPr>
            <p:ph idx="1"/>
          </p:nvPr>
        </p:nvSpPr>
        <p:spPr/>
        <p:txBody>
          <a:bodyPr/>
          <a:lstStyle/>
          <a:p>
            <a:pPr marL="180975" indent="0">
              <a:buNone/>
            </a:pPr>
            <a:r>
              <a:rPr lang="zh-CN" altLang="en-US" dirty="0" smtClean="0"/>
              <a:t>在“我的图书馆”中，页面左侧提供了各项服务的入口，您可以根据个人需要进入相应的页面做进一步查看或操作。</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30</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我的图书馆</a:t>
            </a:r>
            <a:endParaRPr lang="zh-CN" altLang="en-US" sz="3600" dirty="0"/>
          </a:p>
        </p:txBody>
      </p:sp>
      <p:pic>
        <p:nvPicPr>
          <p:cNvPr id="7" name="图片 6" descr="360手机助手截图01.png"/>
          <p:cNvPicPr>
            <a:picLocks noChangeAspect="1"/>
          </p:cNvPicPr>
          <p:nvPr/>
        </p:nvPicPr>
        <p:blipFill>
          <a:blip r:embed="rId4"/>
          <a:stretch>
            <a:fillRect/>
          </a:stretch>
        </p:blipFill>
        <p:spPr>
          <a:xfrm>
            <a:off x="1285852" y="2786058"/>
            <a:ext cx="1971674" cy="3286124"/>
          </a:xfrm>
          <a:prstGeom prst="rect">
            <a:avLst/>
          </a:prstGeom>
        </p:spPr>
      </p:pic>
      <p:sp>
        <p:nvSpPr>
          <p:cNvPr id="8" name="左箭头 7"/>
          <p:cNvSpPr/>
          <p:nvPr/>
        </p:nvSpPr>
        <p:spPr>
          <a:xfrm>
            <a:off x="3286116" y="5429264"/>
            <a:ext cx="428628" cy="285752"/>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5286380" y="5214950"/>
            <a:ext cx="2786082" cy="584775"/>
          </a:xfrm>
          <a:prstGeom prst="rect">
            <a:avLst/>
          </a:prstGeom>
          <a:noFill/>
        </p:spPr>
        <p:txBody>
          <a:bodyPr wrap="square" rtlCol="0">
            <a:spAutoFit/>
          </a:bodyPr>
          <a:lstStyle/>
          <a:p>
            <a:r>
              <a:rPr lang="zh-CN" altLang="en-US" sz="1600" dirty="0" smtClean="0">
                <a:latin typeface="宋体" pitchFamily="2" charset="-122"/>
                <a:ea typeface="宋体" pitchFamily="2" charset="-122"/>
              </a:rPr>
              <a:t>二维码方便读者使用手机快速保存当前借阅信息</a:t>
            </a:r>
            <a:endParaRPr lang="zh-CN" altLang="en-US" sz="1600" dirty="0">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读者可以将需要的书目保存在我的书架中，并自定义书架的分类</a:t>
            </a:r>
            <a:endParaRPr lang="en-US" altLang="zh-CN" dirty="0" smtClean="0"/>
          </a:p>
          <a:p>
            <a:pPr marL="180975" indent="-71438">
              <a:buNone/>
            </a:pP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31</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我的图书馆</a:t>
            </a:r>
            <a:endParaRPr lang="zh-CN" altLang="en-US" sz="3600" dirty="0"/>
          </a:p>
        </p:txBody>
      </p:sp>
      <p:pic>
        <p:nvPicPr>
          <p:cNvPr id="1026" name="Picture 2"/>
          <p:cNvPicPr>
            <a:picLocks noChangeAspect="1" noChangeArrowheads="1"/>
          </p:cNvPicPr>
          <p:nvPr/>
        </p:nvPicPr>
        <p:blipFill>
          <a:blip r:embed="rId2"/>
          <a:srcRect/>
          <a:stretch>
            <a:fillRect/>
          </a:stretch>
        </p:blipFill>
        <p:spPr bwMode="auto">
          <a:xfrm>
            <a:off x="714348" y="2357430"/>
            <a:ext cx="8043883" cy="218300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572132" y="4500570"/>
            <a:ext cx="2438400" cy="1676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42910" y="4786322"/>
            <a:ext cx="7862876" cy="66180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up)">
                                      <p:cBhvr>
                                        <p:cTn id="7" dur="1000"/>
                                        <p:tgtEl>
                                          <p:spTgt spid="1027"/>
                                        </p:tgtEl>
                                      </p:cBhvr>
                                    </p:animEffec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heckerboard(across)">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zh-CN" altLang="en-US" dirty="0" smtClean="0"/>
              <a:t>暂存书架：在查看书目详细信息时，可以点击“放入暂存书架”，将需要的图书先集中保存到暂存书架中，然后由暂存书架集中导入“我的书架”</a:t>
            </a:r>
            <a:endParaRPr lang="en-US" altLang="zh-CN" dirty="0" smtClean="0"/>
          </a:p>
          <a:p>
            <a:pPr marL="180975" indent="0">
              <a:buNone/>
            </a:pPr>
            <a:r>
              <a:rPr lang="en-US" altLang="zh-CN" sz="1800" dirty="0" smtClean="0"/>
              <a:t>TIPS</a:t>
            </a:r>
            <a:r>
              <a:rPr lang="zh-CN" altLang="en-US" sz="1800" dirty="0" smtClean="0"/>
              <a:t>：暂存书架的信息也可以生成二维码保存至手机或直接保存为文本文件</a:t>
            </a:r>
            <a:endParaRPr lang="en-US" altLang="zh-CN" sz="1800" dirty="0" smtClean="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32</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我的图书馆</a:t>
            </a:r>
            <a:endParaRPr lang="zh-CN" altLang="en-US" sz="3600" dirty="0"/>
          </a:p>
        </p:txBody>
      </p:sp>
      <p:pic>
        <p:nvPicPr>
          <p:cNvPr id="1026" name="Picture 2"/>
          <p:cNvPicPr>
            <a:picLocks noChangeAspect="1" noChangeArrowheads="1"/>
          </p:cNvPicPr>
          <p:nvPr/>
        </p:nvPicPr>
        <p:blipFill>
          <a:blip r:embed="rId2"/>
          <a:srcRect/>
          <a:stretch>
            <a:fillRect/>
          </a:stretch>
        </p:blipFill>
        <p:spPr bwMode="auto">
          <a:xfrm>
            <a:off x="3786182" y="3214686"/>
            <a:ext cx="4705619" cy="33237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285852" y="3643314"/>
            <a:ext cx="7440329" cy="242889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3428992" y="5072074"/>
            <a:ext cx="2681286" cy="137592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ipe(up)">
                                      <p:cBhvr>
                                        <p:cTn id="11" dur="10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ipe(up)">
                                      <p:cBhvr>
                                        <p:cTn id="16"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3829048" cy="4525963"/>
          </a:xfrm>
        </p:spPr>
        <p:txBody>
          <a:bodyPr>
            <a:normAutofit fontScale="92500" lnSpcReduction="10000"/>
          </a:bodyPr>
          <a:lstStyle/>
          <a:p>
            <a:pPr marL="180975" indent="0">
              <a:buNone/>
            </a:pPr>
            <a:r>
              <a:rPr lang="zh-CN" altLang="en-US" dirty="0" smtClean="0"/>
              <a:t>登录“我的图书馆”后，系统提供</a:t>
            </a:r>
            <a:r>
              <a:rPr lang="en-US" altLang="zh-CN" dirty="0" smtClean="0"/>
              <a:t>RSS</a:t>
            </a:r>
            <a:r>
              <a:rPr lang="zh-CN" altLang="en-US" dirty="0" smtClean="0"/>
              <a:t>订制信息的查看，无论是本系统的，还是外部</a:t>
            </a:r>
            <a:r>
              <a:rPr lang="en-US" altLang="zh-CN" dirty="0" smtClean="0"/>
              <a:t>RSS</a:t>
            </a:r>
            <a:r>
              <a:rPr lang="zh-CN" altLang="en-US" dirty="0" smtClean="0"/>
              <a:t>源，在订制成功后能够同时查阅。在每个</a:t>
            </a:r>
            <a:r>
              <a:rPr lang="en-US" altLang="zh-CN" dirty="0" smtClean="0"/>
              <a:t>RSS</a:t>
            </a:r>
            <a:r>
              <a:rPr lang="zh-CN" altLang="en-US" dirty="0" smtClean="0"/>
              <a:t>小窗口中，点击右上角的按扭可以查看源的频道、地址，折叠或打开内容，或直接删除该源。您也可以通过鼠标拖曳窗口的方式调整排列的先后顺序。</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33</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我的图书馆</a:t>
            </a:r>
            <a:endParaRPr lang="zh-CN" altLang="en-US" sz="3600" dirty="0"/>
          </a:p>
        </p:txBody>
      </p:sp>
      <p:pic>
        <p:nvPicPr>
          <p:cNvPr id="2052" name="Picture 4"/>
          <p:cNvPicPr>
            <a:picLocks noChangeAspect="1" noChangeArrowheads="1"/>
          </p:cNvPicPr>
          <p:nvPr/>
        </p:nvPicPr>
        <p:blipFill>
          <a:blip r:embed="rId2"/>
          <a:srcRect r="33839"/>
          <a:stretch>
            <a:fillRect/>
          </a:stretch>
        </p:blipFill>
        <p:spPr bwMode="auto">
          <a:xfrm>
            <a:off x="4429124" y="1500174"/>
            <a:ext cx="4357718" cy="4605207"/>
          </a:xfrm>
          <a:prstGeom prst="rect">
            <a:avLst/>
          </a:prstGeom>
          <a:noFill/>
          <a:ln w="9525">
            <a:noFill/>
            <a:miter lim="800000"/>
            <a:headEnd/>
            <a:tailEnd/>
          </a:ln>
          <a:effectLst/>
        </p:spPr>
      </p:pic>
      <p:cxnSp>
        <p:nvCxnSpPr>
          <p:cNvPr id="10" name="直接连接符 9"/>
          <p:cNvCxnSpPr/>
          <p:nvPr/>
        </p:nvCxnSpPr>
        <p:spPr>
          <a:xfrm>
            <a:off x="4500562" y="2285992"/>
            <a:ext cx="642942" cy="15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直接连接符 10"/>
          <p:cNvCxnSpPr/>
          <p:nvPr/>
        </p:nvCxnSpPr>
        <p:spPr>
          <a:xfrm>
            <a:off x="6357950" y="2266942"/>
            <a:ext cx="642942" cy="158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053" name="Picture 5"/>
          <p:cNvPicPr>
            <a:picLocks noChangeAspect="1" noChangeArrowheads="1"/>
          </p:cNvPicPr>
          <p:nvPr/>
        </p:nvPicPr>
        <p:blipFill>
          <a:blip r:embed="rId3"/>
          <a:srcRect/>
          <a:stretch>
            <a:fillRect/>
          </a:stretch>
        </p:blipFill>
        <p:spPr bwMode="auto">
          <a:xfrm>
            <a:off x="4595813" y="3895730"/>
            <a:ext cx="3087431" cy="8620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4572000" y="3857628"/>
            <a:ext cx="3096474" cy="225743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up)">
                                      <p:cBhvr>
                                        <p:cTn id="7" dur="1000"/>
                                        <p:tgtEl>
                                          <p:spTgt spid="2053"/>
                                        </p:tgtEl>
                                      </p:cBhvr>
                                    </p:animEffect>
                                  </p:childTnLst>
                                  <p:subTnLst>
                                    <p:set>
                                      <p:cBhvr override="childStyle">
                                        <p:cTn dur="1" fill="hold" display="0" masterRel="nextClick" afterEffect="1"/>
                                        <p:tgtEl>
                                          <p:spTgt spid="205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up)">
                                      <p:cBhvr>
                                        <p:cTn id="1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80975" indent="0">
              <a:buNone/>
            </a:pPr>
            <a:r>
              <a:rPr lang="en-US" altLang="zh-CN" dirty="0" smtClean="0"/>
              <a:t>“</a:t>
            </a:r>
            <a:r>
              <a:rPr lang="zh-CN" altLang="en-US" dirty="0" smtClean="0"/>
              <a:t>我的图书馆</a:t>
            </a:r>
            <a:r>
              <a:rPr lang="en-US" altLang="zh-CN" dirty="0" smtClean="0"/>
              <a:t>”</a:t>
            </a:r>
            <a:r>
              <a:rPr lang="zh-CN" altLang="en-US" dirty="0" smtClean="0"/>
              <a:t>中提供读者在书目检索系统中各项信息的查看，包括借阅历史、账目清单、缴费情况、检索历史、荐购情况、书评内容等。根据个人的借阅情况以及所借图书的相关借阅情况，系统在“我的图书馆”中能够推荐某些读者可以感兴趣的书籍供使用者参考。</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34</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我的图书馆</a:t>
            </a:r>
            <a:endParaRPr lang="zh-CN" altLang="en-US" sz="3600" dirty="0"/>
          </a:p>
        </p:txBody>
      </p:sp>
      <p:pic>
        <p:nvPicPr>
          <p:cNvPr id="7" name="Picture 3"/>
          <p:cNvPicPr>
            <a:picLocks noChangeAspect="1" noChangeArrowheads="1"/>
          </p:cNvPicPr>
          <p:nvPr/>
        </p:nvPicPr>
        <p:blipFill>
          <a:blip r:embed="rId2"/>
          <a:srcRect/>
          <a:stretch>
            <a:fillRect/>
          </a:stretch>
        </p:blipFill>
        <p:spPr bwMode="auto">
          <a:xfrm>
            <a:off x="642910" y="4071942"/>
            <a:ext cx="7932352" cy="14287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pPr marL="180975" indent="0">
              <a:buNone/>
            </a:pPr>
            <a:r>
              <a:rPr lang="zh-CN" altLang="en-US" dirty="0" smtClean="0"/>
              <a:t>为适应移动设备的广泛应用，本系统能够提供手机访问书目检索服务。</a:t>
            </a:r>
            <a:endParaRPr lang="en-US" altLang="zh-CN" dirty="0" smtClean="0"/>
          </a:p>
          <a:p>
            <a:pPr marL="180975" indent="0">
              <a:buNone/>
            </a:pPr>
            <a:r>
              <a:rPr lang="zh-CN" altLang="en-US" dirty="0" smtClean="0"/>
              <a:t>系统为目前两种主流智能手机操作平台订制了专用客户端。使用安卓</a:t>
            </a:r>
            <a:r>
              <a:rPr lang="en-US" altLang="zh-CN" dirty="0" smtClean="0"/>
              <a:t>(Android)</a:t>
            </a:r>
            <a:r>
              <a:rPr lang="zh-CN" altLang="en-US" dirty="0" smtClean="0"/>
              <a:t>系统智能手机的用户，可以从图书馆网站</a:t>
            </a:r>
            <a:r>
              <a:rPr lang="en-US" altLang="zh-CN" dirty="0" smtClean="0"/>
              <a:t>http://www.lib.nankai.edu.cn/</a:t>
            </a:r>
            <a:r>
              <a:rPr lang="zh-CN" altLang="en-US" dirty="0" smtClean="0"/>
              <a:t>直接下载</a:t>
            </a:r>
            <a:r>
              <a:rPr lang="en-US" altLang="zh-CN" dirty="0" smtClean="0"/>
              <a:t>APK</a:t>
            </a:r>
            <a:r>
              <a:rPr lang="zh-CN" altLang="en-US" dirty="0" smtClean="0"/>
              <a:t>安装包。如果您使用的是苹果的</a:t>
            </a:r>
            <a:r>
              <a:rPr lang="en-US" dirty="0" smtClean="0"/>
              <a:t>IOS</a:t>
            </a:r>
            <a:r>
              <a:rPr lang="zh-CN" altLang="en-US" dirty="0" smtClean="0"/>
              <a:t>系统手机，请直接从</a:t>
            </a:r>
            <a:r>
              <a:rPr lang="en-US" dirty="0" smtClean="0"/>
              <a:t>APP STORE</a:t>
            </a:r>
            <a:r>
              <a:rPr lang="zh-CN" altLang="en-US" dirty="0" smtClean="0"/>
              <a:t>中下载名为“掌上图书馆”的</a:t>
            </a:r>
            <a:r>
              <a:rPr lang="en-US" altLang="zh-CN" dirty="0" smtClean="0"/>
              <a:t>app</a:t>
            </a:r>
            <a:r>
              <a:rPr lang="zh-CN" altLang="en-US" dirty="0" smtClean="0"/>
              <a:t>安装包</a:t>
            </a:r>
            <a:r>
              <a:rPr lang="en-US" altLang="zh-CN" dirty="0" smtClean="0"/>
              <a:t>(http://itunes.apple.com/us/app/id445296866?mt=8&amp;ls=1)</a:t>
            </a:r>
            <a:r>
              <a:rPr lang="zh-CN" altLang="en-US" dirty="0" smtClean="0"/>
              <a:t>。成功下载后可以立即安装，此时在手机上会出现一个名为“掌上图书馆”的应用。</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35</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手机</a:t>
            </a:r>
            <a:r>
              <a:rPr lang="en-US" altLang="zh-CN" sz="2800" dirty="0" smtClean="0"/>
              <a:t>OPAC</a:t>
            </a:r>
            <a:endParaRPr lang="zh-CN" altLang="en-US" sz="3600" dirty="0"/>
          </a:p>
        </p:txBody>
      </p:sp>
      <p:pic>
        <p:nvPicPr>
          <p:cNvPr id="3074" name="Picture 2"/>
          <p:cNvPicPr>
            <a:picLocks noChangeAspect="1" noChangeArrowheads="1"/>
          </p:cNvPicPr>
          <p:nvPr/>
        </p:nvPicPr>
        <p:blipFill>
          <a:blip r:embed="rId2"/>
          <a:srcRect/>
          <a:stretch>
            <a:fillRect/>
          </a:stretch>
        </p:blipFill>
        <p:spPr bwMode="auto">
          <a:xfrm>
            <a:off x="7500958" y="5643578"/>
            <a:ext cx="1009650" cy="1133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1472" y="1357298"/>
            <a:ext cx="4114800" cy="4525963"/>
          </a:xfrm>
        </p:spPr>
        <p:txBody>
          <a:bodyPr/>
          <a:lstStyle/>
          <a:p>
            <a:pPr marL="180975" indent="0">
              <a:buNone/>
            </a:pPr>
            <a:r>
              <a:rPr lang="zh-CN" altLang="en-US" sz="2400" dirty="0" smtClean="0"/>
              <a:t>手机</a:t>
            </a:r>
            <a:r>
              <a:rPr lang="en-US" altLang="zh-CN" sz="2400" dirty="0" smtClean="0"/>
              <a:t>OPAC</a:t>
            </a:r>
            <a:r>
              <a:rPr lang="zh-CN" altLang="en-US" sz="2400" dirty="0" smtClean="0"/>
              <a:t>的设置：首次运行掌上图书馆时，需要正确填写访问设置。在确认手机已经正确连接网络的情况下，打开系统设置，输入访问地址，以及个人账号和密码，成功登录后即可体验本系统的移动服务。</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36</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手机</a:t>
            </a:r>
            <a:r>
              <a:rPr lang="en-US" altLang="zh-CN" sz="2800" dirty="0" smtClean="0"/>
              <a:t>OPAC</a:t>
            </a:r>
            <a:endParaRPr lang="zh-CN" altLang="en-US" sz="3600" dirty="0"/>
          </a:p>
        </p:txBody>
      </p:sp>
      <p:pic>
        <p:nvPicPr>
          <p:cNvPr id="4098" name="Picture 2"/>
          <p:cNvPicPr>
            <a:picLocks noChangeAspect="1" noChangeArrowheads="1"/>
          </p:cNvPicPr>
          <p:nvPr/>
        </p:nvPicPr>
        <p:blipFill>
          <a:blip r:embed="rId2"/>
          <a:srcRect/>
          <a:stretch>
            <a:fillRect/>
          </a:stretch>
        </p:blipFill>
        <p:spPr bwMode="auto">
          <a:xfrm>
            <a:off x="5214942" y="1428736"/>
            <a:ext cx="3143272" cy="2891538"/>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5214942" y="2000240"/>
            <a:ext cx="3193958" cy="3857637"/>
          </a:xfrm>
          <a:prstGeom prst="rect">
            <a:avLst/>
          </a:prstGeom>
          <a:noFill/>
          <a:ln w="9525">
            <a:noFill/>
            <a:miter lim="800000"/>
            <a:headEnd/>
            <a:tailEnd/>
          </a:ln>
          <a:effectLst/>
        </p:spPr>
      </p:pic>
      <p:pic>
        <p:nvPicPr>
          <p:cNvPr id="7" name="图片 6" descr="2013-03-05-09-59-54.png"/>
          <p:cNvPicPr>
            <a:picLocks noChangeAspect="1"/>
          </p:cNvPicPr>
          <p:nvPr/>
        </p:nvPicPr>
        <p:blipFill>
          <a:blip r:embed="rId4"/>
          <a:stretch>
            <a:fillRect/>
          </a:stretch>
        </p:blipFill>
        <p:spPr>
          <a:xfrm>
            <a:off x="5214942" y="1142984"/>
            <a:ext cx="3214710" cy="53578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ipe(up)">
                                      <p:cBhvr>
                                        <p:cTn id="12" dur="1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srcRect/>
          <a:stretch>
            <a:fillRect/>
          </a:stretch>
        </p:blipFill>
        <p:spPr bwMode="auto">
          <a:xfrm>
            <a:off x="4929190" y="1142984"/>
            <a:ext cx="3472164" cy="5572140"/>
          </a:xfrm>
          <a:prstGeom prst="rect">
            <a:avLst/>
          </a:prstGeom>
          <a:noFill/>
          <a:ln w="9525">
            <a:noFill/>
            <a:miter lim="800000"/>
            <a:headEnd/>
            <a:tailEnd/>
          </a:ln>
          <a:effectLst/>
        </p:spPr>
      </p:pic>
      <p:sp>
        <p:nvSpPr>
          <p:cNvPr id="2" name="内容占位符 1"/>
          <p:cNvSpPr>
            <a:spLocks noGrp="1"/>
          </p:cNvSpPr>
          <p:nvPr>
            <p:ph idx="1"/>
          </p:nvPr>
        </p:nvSpPr>
        <p:spPr>
          <a:xfrm>
            <a:off x="642910" y="1357298"/>
            <a:ext cx="3900486" cy="4525963"/>
          </a:xfrm>
        </p:spPr>
        <p:txBody>
          <a:bodyPr>
            <a:normAutofit/>
          </a:bodyPr>
          <a:lstStyle/>
          <a:p>
            <a:pPr marL="180975" indent="0">
              <a:buNone/>
            </a:pPr>
            <a:r>
              <a:rPr lang="zh-CN" altLang="en-US" dirty="0" smtClean="0"/>
              <a:t>在手机客户端中，系统提供</a:t>
            </a:r>
            <a:r>
              <a:rPr lang="en-US" altLang="zh-CN" dirty="0" smtClean="0"/>
              <a:t>OPAC</a:t>
            </a:r>
            <a:r>
              <a:rPr lang="zh-CN" altLang="en-US" dirty="0" smtClean="0"/>
              <a:t>的大部分功能：书目检索结果中可以预约图书、发表评论、关注本书、将书目信息通过短信或邮件方式分享给他人、查看本人在借图书信息并进行续借，查看系统的通知公告等。</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37</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手机</a:t>
            </a:r>
            <a:r>
              <a:rPr lang="en-US" altLang="zh-CN" sz="2800" dirty="0" smtClean="0"/>
              <a:t>OPAC</a:t>
            </a:r>
            <a:endParaRPr lang="zh-CN" altLang="en-US" sz="3600" dirty="0"/>
          </a:p>
        </p:txBody>
      </p:sp>
      <p:pic>
        <p:nvPicPr>
          <p:cNvPr id="2051" name="Picture 3"/>
          <p:cNvPicPr>
            <a:picLocks noChangeAspect="1" noChangeArrowheads="1"/>
          </p:cNvPicPr>
          <p:nvPr/>
        </p:nvPicPr>
        <p:blipFill>
          <a:blip r:embed="rId3"/>
          <a:srcRect/>
          <a:stretch>
            <a:fillRect/>
          </a:stretch>
        </p:blipFill>
        <p:spPr bwMode="auto">
          <a:xfrm>
            <a:off x="4929190" y="1142984"/>
            <a:ext cx="3455001" cy="200026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929190" y="1142984"/>
            <a:ext cx="3429024" cy="544042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929190" y="1214422"/>
            <a:ext cx="3588953" cy="5391165"/>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4929190" y="1214422"/>
            <a:ext cx="3500462" cy="546947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10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up)">
                                      <p:cBhvr>
                                        <p:cTn id="12" dur="1000"/>
                                        <p:tgtEl>
                                          <p:spTgt spid="2052"/>
                                        </p:tgtEl>
                                      </p:cBhvr>
                                    </p:animEffec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linds(horizontal)">
                                      <p:cBhvr>
                                        <p:cTn id="17" dur="500"/>
                                        <p:tgtEl>
                                          <p:spTgt spid="2053"/>
                                        </p:tgtEl>
                                      </p:cBhvr>
                                    </p:animEffect>
                                  </p:childTnLst>
                                  <p:subTnLst>
                                    <p:set>
                                      <p:cBhvr override="childStyle">
                                        <p:cTn dur="1" fill="hold" display="0" masterRel="nextClick" afterEffect="1"/>
                                        <p:tgtEl>
                                          <p:spTgt spid="205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box(out)">
                                      <p:cBhvr>
                                        <p:cTn id="22" dur="1000"/>
                                        <p:tgtEl>
                                          <p:spTgt spid="2054"/>
                                        </p:tgtEl>
                                      </p:cBhvr>
                                    </p:animEffect>
                                  </p:childTnLst>
                                  <p:subTnLst>
                                    <p:set>
                                      <p:cBhvr override="childStyle">
                                        <p:cTn dur="1" fill="hold" display="0" masterRel="nextClick" afterEffect="1"/>
                                        <p:tgtEl>
                                          <p:spTgt spid="20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3543296" cy="4525963"/>
          </a:xfrm>
        </p:spPr>
        <p:txBody>
          <a:bodyPr>
            <a:normAutofit/>
          </a:bodyPr>
          <a:lstStyle/>
          <a:p>
            <a:pPr marL="180975" indent="0">
              <a:buNone/>
            </a:pPr>
            <a:r>
              <a:rPr lang="zh-CN" altLang="en-US" dirty="0" smtClean="0"/>
              <a:t>非智能手机的用户可以通过</a:t>
            </a:r>
            <a:r>
              <a:rPr lang="en-US" dirty="0" smtClean="0"/>
              <a:t>WAP</a:t>
            </a:r>
            <a:r>
              <a:rPr lang="zh-CN" altLang="en-US" dirty="0" smtClean="0"/>
              <a:t>方式直接在手机浏览器中访问以下地址：</a:t>
            </a:r>
            <a:r>
              <a:rPr lang="en-US" u="sng" dirty="0" smtClean="0">
                <a:hlinkClick r:id="rId2"/>
              </a:rPr>
              <a:t>http://202.113.20.249:8081/m/</a:t>
            </a:r>
            <a:r>
              <a:rPr lang="zh-CN" altLang="en-US" dirty="0" smtClean="0"/>
              <a:t>，也可以使用手机</a:t>
            </a:r>
            <a:r>
              <a:rPr lang="en-US" altLang="zh-CN" dirty="0" smtClean="0"/>
              <a:t>OPAC</a:t>
            </a:r>
            <a:r>
              <a:rPr lang="zh-CN" altLang="en-US" dirty="0" smtClean="0"/>
              <a:t>的各项主要功能。</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38</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手机</a:t>
            </a:r>
            <a:r>
              <a:rPr lang="en-US" altLang="zh-CN" sz="2800" dirty="0" smtClean="0"/>
              <a:t>OPAC</a:t>
            </a:r>
            <a:endParaRPr lang="zh-CN" altLang="en-US" sz="3600" dirty="0"/>
          </a:p>
        </p:txBody>
      </p:sp>
      <p:pic>
        <p:nvPicPr>
          <p:cNvPr id="5122" name="Picture 2"/>
          <p:cNvPicPr>
            <a:picLocks noChangeAspect="1" noChangeArrowheads="1"/>
          </p:cNvPicPr>
          <p:nvPr/>
        </p:nvPicPr>
        <p:blipFill>
          <a:blip r:embed="rId3"/>
          <a:srcRect/>
          <a:stretch>
            <a:fillRect/>
          </a:stretch>
        </p:blipFill>
        <p:spPr bwMode="auto">
          <a:xfrm>
            <a:off x="4418834" y="1714488"/>
            <a:ext cx="4139376" cy="4348161"/>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4429124" y="1328740"/>
            <a:ext cx="4106683" cy="552926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up)">
                                      <p:cBhvr>
                                        <p:cTn id="7"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3614734" cy="4525963"/>
          </a:xfrm>
        </p:spPr>
        <p:txBody>
          <a:bodyPr>
            <a:normAutofit/>
          </a:bodyPr>
          <a:lstStyle/>
          <a:p>
            <a:pPr marL="180975" indent="0">
              <a:buNone/>
            </a:pPr>
            <a:r>
              <a:rPr lang="zh-CN" altLang="en-US" dirty="0" smtClean="0"/>
              <a:t>正确登录后，亦可实现“我的图书馆”中的各项主要功能，包括书目检索、当前再借图书的续借、读者荐购、证件挂失等等。</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39</a:t>
            </a:fld>
            <a:endParaRPr lang="en-US" altLang="zh-CN"/>
          </a:p>
        </p:txBody>
      </p:sp>
      <p:sp>
        <p:nvSpPr>
          <p:cNvPr id="6" name="标题 4"/>
          <p:cNvSpPr>
            <a:spLocks noGrp="1"/>
          </p:cNvSpPr>
          <p:nvPr>
            <p:ph type="title"/>
          </p:nvPr>
        </p:nvSpPr>
        <p:spPr>
          <a:xfrm>
            <a:off x="457200" y="274638"/>
            <a:ext cx="8472518" cy="1143000"/>
          </a:xfrm>
        </p:spPr>
        <p:txBody>
          <a:bodyPr>
            <a:normAutofit/>
          </a:bodyPr>
          <a:lstStyle/>
          <a:p>
            <a:r>
              <a:rPr lang="zh-CN" altLang="en-US" sz="3600" dirty="0" smtClean="0"/>
              <a:t>南开大学图书馆书目检索系统 </a:t>
            </a:r>
            <a:r>
              <a:rPr lang="en-US" altLang="zh-CN" sz="3600" dirty="0" smtClean="0"/>
              <a:t>– </a:t>
            </a:r>
            <a:r>
              <a:rPr lang="zh-CN" altLang="en-US" sz="2800" dirty="0" smtClean="0"/>
              <a:t>手机</a:t>
            </a:r>
            <a:r>
              <a:rPr lang="en-US" altLang="zh-CN" sz="2800" dirty="0" smtClean="0"/>
              <a:t>OPAC</a:t>
            </a:r>
            <a:endParaRPr lang="zh-CN" altLang="en-US" sz="3600" dirty="0"/>
          </a:p>
        </p:txBody>
      </p:sp>
      <p:pic>
        <p:nvPicPr>
          <p:cNvPr id="6146" name="Picture 2"/>
          <p:cNvPicPr>
            <a:picLocks noChangeAspect="1" noChangeArrowheads="1"/>
          </p:cNvPicPr>
          <p:nvPr/>
        </p:nvPicPr>
        <p:blipFill>
          <a:blip r:embed="rId2"/>
          <a:srcRect t="1918"/>
          <a:stretch>
            <a:fillRect/>
          </a:stretch>
        </p:blipFill>
        <p:spPr bwMode="auto">
          <a:xfrm>
            <a:off x="4286248" y="1643050"/>
            <a:ext cx="4381500" cy="365283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357686" y="1214422"/>
            <a:ext cx="4051551" cy="5419722"/>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286248" y="1281131"/>
            <a:ext cx="4213874" cy="4648199"/>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up)">
                                      <p:cBhvr>
                                        <p:cTn id="7" dur="1000"/>
                                        <p:tgtEl>
                                          <p:spTgt spid="6147"/>
                                        </p:tgtEl>
                                      </p:cBhvr>
                                    </p:animEffect>
                                  </p:childTnLst>
                                  <p:subTnLst>
                                    <p:set>
                                      <p:cBhvr override="childStyle">
                                        <p:cTn dur="1" fill="hold" display="0" masterRel="nextClick" afterEffect="1"/>
                                        <p:tgtEl>
                                          <p:spTgt spid="614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buNone/>
            </a:pPr>
            <a:r>
              <a:rPr lang="zh-CN" altLang="en-US" dirty="0" smtClean="0"/>
              <a:t>此次更换系统的原因：</a:t>
            </a:r>
            <a:endParaRPr lang="en-US" altLang="zh-CN" dirty="0" smtClean="0"/>
          </a:p>
          <a:p>
            <a:r>
              <a:rPr lang="zh-CN" altLang="en-US" dirty="0" smtClean="0"/>
              <a:t>业务</a:t>
            </a:r>
            <a:r>
              <a:rPr lang="zh-CN" altLang="en-US" dirty="0" smtClean="0"/>
              <a:t>流程和功能都是基于国外图书馆模式，没有充分考虑到国内高校图书馆的相关规范、标准和</a:t>
            </a:r>
            <a:r>
              <a:rPr lang="zh-CN" altLang="en-US" dirty="0" smtClean="0"/>
              <a:t>发展</a:t>
            </a:r>
            <a:endParaRPr lang="en-US" altLang="zh-CN" dirty="0" smtClean="0"/>
          </a:p>
          <a:p>
            <a:r>
              <a:rPr lang="zh-CN" altLang="en-US" dirty="0" smtClean="0"/>
              <a:t>系统数据库具有较强的封闭性，导致无法提取完整的数据</a:t>
            </a:r>
            <a:r>
              <a:rPr lang="zh-CN" altLang="en-US" dirty="0" smtClean="0"/>
              <a:t>，影响</a:t>
            </a:r>
            <a:r>
              <a:rPr lang="zh-CN" altLang="en-US" dirty="0" smtClean="0"/>
              <a:t>对数据进行二次</a:t>
            </a:r>
            <a:r>
              <a:rPr lang="zh-CN" altLang="en-US" dirty="0" smtClean="0"/>
              <a:t>开发</a:t>
            </a:r>
            <a:endParaRPr lang="en-US" altLang="zh-CN" dirty="0" smtClean="0"/>
          </a:p>
          <a:p>
            <a:r>
              <a:rPr lang="zh-CN" altLang="en-US" dirty="0" smtClean="0"/>
              <a:t>系统的用户界面功能</a:t>
            </a:r>
            <a:r>
              <a:rPr lang="zh-CN" altLang="en-US" dirty="0" smtClean="0"/>
              <a:t>单一，已经无法满足读者的需求</a:t>
            </a:r>
            <a:endParaRPr lang="en-US" altLang="zh-CN" dirty="0" smtClean="0"/>
          </a:p>
          <a:p>
            <a:r>
              <a:rPr lang="zh-CN" altLang="en-US" dirty="0" smtClean="0"/>
              <a:t>对院系资料室的联采统编分别流通的模式支持不好</a:t>
            </a:r>
            <a:endParaRPr lang="en-US" altLang="zh-CN" dirty="0" smtClean="0"/>
          </a:p>
          <a:p>
            <a:endParaRPr lang="en-US" altLang="zh-CN" dirty="0" smtClean="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4</a:t>
            </a:fld>
            <a:endParaRPr lang="en-US" altLang="zh-CN"/>
          </a:p>
        </p:txBody>
      </p:sp>
      <p:sp>
        <p:nvSpPr>
          <p:cNvPr id="5" name="标题 4"/>
          <p:cNvSpPr>
            <a:spLocks noGrp="1"/>
          </p:cNvSpPr>
          <p:nvPr>
            <p:ph type="title"/>
          </p:nvPr>
        </p:nvSpPr>
        <p:spPr/>
        <p:txBody>
          <a:bodyPr>
            <a:normAutofit/>
          </a:bodyPr>
          <a:lstStyle/>
          <a:p>
            <a:r>
              <a:rPr lang="zh-CN" altLang="en-US" sz="4400" dirty="0" smtClean="0"/>
              <a:t>南开大学图书馆集成管理系统</a:t>
            </a:r>
            <a:endParaRPr lang="zh-CN" altLang="en-US" sz="44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buNone/>
            </a:pPr>
            <a:endParaRPr lang="en-US" altLang="zh-CN" dirty="0" smtClean="0"/>
          </a:p>
          <a:p>
            <a:pPr algn="ctr">
              <a:buNone/>
            </a:pPr>
            <a:r>
              <a:rPr lang="zh-CN" altLang="en-US" dirty="0" smtClean="0"/>
              <a:t>欢迎大家积极登录书目检索系统进行各种体验</a:t>
            </a:r>
            <a:endParaRPr lang="en-US" altLang="zh-CN" dirty="0" smtClean="0"/>
          </a:p>
          <a:p>
            <a:pPr algn="ctr">
              <a:buNone/>
            </a:pPr>
            <a:r>
              <a:rPr lang="zh-CN" altLang="en-US" dirty="0" smtClean="0"/>
              <a:t>分享自己的使用心得，或提出建议意见</a:t>
            </a:r>
            <a:endParaRPr lang="en-US" altLang="zh-CN" dirty="0" smtClean="0"/>
          </a:p>
          <a:p>
            <a:pPr>
              <a:buNone/>
            </a:pPr>
            <a:endParaRPr lang="en-US" altLang="zh-CN" dirty="0" smtClean="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40</a:t>
            </a:fld>
            <a:endParaRPr lang="en-US" altLang="zh-CN"/>
          </a:p>
        </p:txBody>
      </p:sp>
      <p:sp>
        <p:nvSpPr>
          <p:cNvPr id="6" name="标题 4"/>
          <p:cNvSpPr>
            <a:spLocks noGrp="1"/>
          </p:cNvSpPr>
          <p:nvPr>
            <p:ph type="title"/>
          </p:nvPr>
        </p:nvSpPr>
        <p:spPr/>
        <p:txBody>
          <a:bodyPr>
            <a:normAutofit/>
          </a:bodyPr>
          <a:lstStyle/>
          <a:p>
            <a:r>
              <a:rPr lang="zh-CN" altLang="en-US" sz="3600" dirty="0" smtClean="0"/>
              <a:t>南开大学图书馆书目检索系统</a:t>
            </a:r>
            <a:endParaRPr lang="zh-CN" altLang="en-US" sz="3600" dirty="0"/>
          </a:p>
        </p:txBody>
      </p:sp>
      <p:sp>
        <p:nvSpPr>
          <p:cNvPr id="7" name="矩形 6"/>
          <p:cNvSpPr/>
          <p:nvPr/>
        </p:nvSpPr>
        <p:spPr>
          <a:xfrm>
            <a:off x="928662" y="3857628"/>
            <a:ext cx="734367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=====END=====</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buNone/>
            </a:pPr>
            <a:r>
              <a:rPr lang="zh-CN" altLang="en-US" dirty="0" smtClean="0"/>
              <a:t>为什么选择“汇文”</a:t>
            </a:r>
            <a:r>
              <a:rPr lang="en-US" altLang="zh-CN" dirty="0" smtClean="0"/>
              <a:t>LIBSYS5.0</a:t>
            </a:r>
            <a:endParaRPr lang="en-US" altLang="zh-CN" dirty="0" smtClean="0"/>
          </a:p>
          <a:p>
            <a:r>
              <a:rPr lang="zh-CN" altLang="en-US" dirty="0" smtClean="0"/>
              <a:t>起源于大学图书馆，系统风格、业务流程均贴合中国国情，并能随时跟进国内外的相关标准和</a:t>
            </a:r>
            <a:r>
              <a:rPr lang="en-US" dirty="0" smtClean="0"/>
              <a:t>CALIS</a:t>
            </a:r>
            <a:r>
              <a:rPr lang="zh-CN" altLang="en-US" dirty="0" smtClean="0"/>
              <a:t>的要求</a:t>
            </a:r>
            <a:endParaRPr lang="en-US" altLang="zh-CN" dirty="0" smtClean="0"/>
          </a:p>
          <a:p>
            <a:r>
              <a:rPr lang="zh-CN" altLang="en-US" dirty="0" smtClean="0"/>
              <a:t>基于</a:t>
            </a:r>
            <a:r>
              <a:rPr lang="en-US" dirty="0" smtClean="0"/>
              <a:t>Oracle</a:t>
            </a:r>
            <a:r>
              <a:rPr lang="zh-CN" altLang="en-US" dirty="0" smtClean="0"/>
              <a:t>关系型数据库</a:t>
            </a:r>
            <a:r>
              <a:rPr lang="zh-CN" altLang="en-US" dirty="0" smtClean="0"/>
              <a:t>，开放式</a:t>
            </a:r>
            <a:r>
              <a:rPr lang="zh-CN" altLang="en-US" dirty="0" smtClean="0"/>
              <a:t>接口设计，提供强大的插件管理功能，便于二次开发和</a:t>
            </a:r>
            <a:r>
              <a:rPr lang="zh-CN" altLang="en-US" dirty="0" smtClean="0"/>
              <a:t>系统维护</a:t>
            </a:r>
            <a:endParaRPr lang="en-US" altLang="zh-CN" dirty="0" smtClean="0"/>
          </a:p>
          <a:p>
            <a:r>
              <a:rPr lang="zh-CN" altLang="en-US" dirty="0" smtClean="0"/>
              <a:t>灵活、可靠的备份机制。</a:t>
            </a:r>
            <a:r>
              <a:rPr lang="zh-CN" altLang="en-US" dirty="0" smtClean="0"/>
              <a:t>提供手工</a:t>
            </a:r>
            <a:r>
              <a:rPr lang="zh-CN" altLang="en-US" dirty="0" smtClean="0"/>
              <a:t>或</a:t>
            </a:r>
            <a:r>
              <a:rPr lang="zh-CN" altLang="en-US" dirty="0" smtClean="0"/>
              <a:t>自动、全部或部分、本地或异地、磁带或硬盘</a:t>
            </a:r>
            <a:r>
              <a:rPr lang="en-US" altLang="zh-CN" dirty="0" smtClean="0"/>
              <a:t>……</a:t>
            </a:r>
            <a:r>
              <a:rPr lang="zh-CN" altLang="en-US" dirty="0" smtClean="0"/>
              <a:t>时间大大缩短</a:t>
            </a:r>
            <a:endParaRPr lang="en-US" altLang="zh-CN" dirty="0" smtClean="0"/>
          </a:p>
          <a:p>
            <a:endParaRPr lang="zh-CN" altLang="en-US" dirty="0" smtClean="0"/>
          </a:p>
          <a:p>
            <a:endParaRPr lang="en-US" altLang="zh-CN" dirty="0" smtClean="0"/>
          </a:p>
          <a:p>
            <a:endParaRPr lang="en-US" altLang="zh-CN" dirty="0" smtClean="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5</a:t>
            </a:fld>
            <a:endParaRPr lang="en-US" altLang="zh-CN"/>
          </a:p>
        </p:txBody>
      </p:sp>
      <p:sp>
        <p:nvSpPr>
          <p:cNvPr id="5" name="标题 4"/>
          <p:cNvSpPr>
            <a:spLocks noGrp="1"/>
          </p:cNvSpPr>
          <p:nvPr>
            <p:ph type="title"/>
          </p:nvPr>
        </p:nvSpPr>
        <p:spPr/>
        <p:txBody>
          <a:bodyPr>
            <a:normAutofit/>
          </a:bodyPr>
          <a:lstStyle/>
          <a:p>
            <a:r>
              <a:rPr lang="zh-CN" altLang="en-US" sz="4400" dirty="0" smtClean="0"/>
              <a:t>南开大学图书馆集成管理系统</a:t>
            </a:r>
            <a:endParaRPr lang="zh-CN" altLang="en-US" sz="4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pPr>
              <a:buNone/>
            </a:pPr>
            <a:r>
              <a:rPr lang="zh-CN" altLang="en-US" dirty="0" smtClean="0"/>
              <a:t>为什么选择“汇文”</a:t>
            </a:r>
            <a:r>
              <a:rPr lang="en-US" altLang="zh-CN" dirty="0" smtClean="0"/>
              <a:t>LIBSYS5.0</a:t>
            </a:r>
            <a:endParaRPr lang="en-US" altLang="zh-CN" dirty="0" smtClean="0"/>
          </a:p>
          <a:p>
            <a:r>
              <a:rPr lang="zh-CN" altLang="en-US" dirty="0" smtClean="0"/>
              <a:t>无论是工作人员的操作界面还是读者的查询界面，清晰易懂、操作便捷</a:t>
            </a:r>
            <a:r>
              <a:rPr lang="zh-CN" altLang="en-US" dirty="0" smtClean="0"/>
              <a:t>。系统</a:t>
            </a:r>
            <a:r>
              <a:rPr lang="zh-CN" altLang="en-US" dirty="0" smtClean="0"/>
              <a:t>尽可能设计了工作人员的批量和自动操作的功能，简化操作、节约</a:t>
            </a:r>
            <a:r>
              <a:rPr lang="zh-CN" altLang="en-US" dirty="0" smtClean="0"/>
              <a:t>时间</a:t>
            </a:r>
            <a:endParaRPr lang="zh-CN" altLang="en-US" dirty="0" smtClean="0"/>
          </a:p>
          <a:p>
            <a:r>
              <a:rPr lang="zh-CN" altLang="en-US" dirty="0" smtClean="0"/>
              <a:t>相关</a:t>
            </a:r>
            <a:r>
              <a:rPr lang="zh-CN" altLang="en-US" dirty="0" smtClean="0"/>
              <a:t>产品开发比较全面</a:t>
            </a:r>
            <a:r>
              <a:rPr lang="zh-CN" altLang="en-US" dirty="0" smtClean="0"/>
              <a:t>，：</a:t>
            </a:r>
            <a:r>
              <a:rPr lang="zh-CN" altLang="en-US" dirty="0" smtClean="0"/>
              <a:t>手机图书馆、短信服务平台、无线外采系统、一卡通接口软件</a:t>
            </a:r>
            <a:r>
              <a:rPr lang="zh-CN" altLang="en-US" dirty="0" smtClean="0"/>
              <a:t>、信息门户联合认证等，由于非第三</a:t>
            </a:r>
            <a:r>
              <a:rPr lang="zh-CN" altLang="en-US" dirty="0" smtClean="0"/>
              <a:t>方开发，此类产品具有更好地稳定性和</a:t>
            </a:r>
            <a:r>
              <a:rPr lang="zh-CN" altLang="en-US" dirty="0" smtClean="0"/>
              <a:t>可靠性</a:t>
            </a:r>
            <a:endParaRPr lang="en-US" altLang="zh-CN" dirty="0" smtClean="0"/>
          </a:p>
          <a:p>
            <a:r>
              <a:rPr lang="zh-CN" altLang="en-US" dirty="0" smtClean="0"/>
              <a:t>专业的</a:t>
            </a:r>
            <a:r>
              <a:rPr lang="zh-CN" altLang="en-US" dirty="0" smtClean="0"/>
              <a:t>技术</a:t>
            </a:r>
            <a:r>
              <a:rPr lang="zh-CN" altLang="en-US" dirty="0" smtClean="0"/>
              <a:t>支持团队和</a:t>
            </a:r>
            <a:r>
              <a:rPr lang="zh-CN" altLang="en-US" dirty="0" smtClean="0"/>
              <a:t>用户</a:t>
            </a:r>
            <a:r>
              <a:rPr lang="zh-CN" altLang="en-US" dirty="0" smtClean="0"/>
              <a:t>服务，沟通畅通，</a:t>
            </a:r>
            <a:r>
              <a:rPr lang="zh-CN" altLang="en-US" dirty="0" smtClean="0"/>
              <a:t>每个</a:t>
            </a:r>
            <a:r>
              <a:rPr lang="zh-CN" altLang="en-US" dirty="0" smtClean="0"/>
              <a:t>模块有</a:t>
            </a:r>
            <a:r>
              <a:rPr lang="zh-CN" altLang="en-US" dirty="0" smtClean="0"/>
              <a:t>专业咨询人员；系统最新更新的网上发布与下载，使系统更新便捷。各个模块均有详细的教学录像</a:t>
            </a:r>
            <a:r>
              <a:rPr lang="zh-CN" altLang="en-US" dirty="0" smtClean="0"/>
              <a:t>，便于</a:t>
            </a:r>
            <a:r>
              <a:rPr lang="zh-CN" altLang="en-US" dirty="0" smtClean="0"/>
              <a:t>工作人员的培训和</a:t>
            </a:r>
            <a:r>
              <a:rPr lang="zh-CN" altLang="en-US" dirty="0" smtClean="0"/>
              <a:t>自学</a:t>
            </a:r>
            <a:endParaRPr lang="en-US" altLang="zh-CN" dirty="0" smtClean="0"/>
          </a:p>
          <a:p>
            <a:endParaRPr lang="en-US" altLang="zh-CN" dirty="0" smtClean="0"/>
          </a:p>
          <a:p>
            <a:endParaRPr lang="en-US" altLang="zh-CN" dirty="0" smtClean="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6</a:t>
            </a:fld>
            <a:endParaRPr lang="en-US" altLang="zh-CN"/>
          </a:p>
        </p:txBody>
      </p:sp>
      <p:sp>
        <p:nvSpPr>
          <p:cNvPr id="5" name="标题 4"/>
          <p:cNvSpPr>
            <a:spLocks noGrp="1"/>
          </p:cNvSpPr>
          <p:nvPr>
            <p:ph type="title"/>
          </p:nvPr>
        </p:nvSpPr>
        <p:spPr/>
        <p:txBody>
          <a:bodyPr>
            <a:normAutofit/>
          </a:bodyPr>
          <a:lstStyle/>
          <a:p>
            <a:r>
              <a:rPr lang="zh-CN" altLang="en-US" sz="4400" dirty="0" smtClean="0"/>
              <a:t>南开大学图书馆集成管理系统</a:t>
            </a:r>
            <a:endParaRPr lang="zh-CN" altLang="en-US" sz="44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14348" y="1428736"/>
            <a:ext cx="5062548" cy="3668317"/>
          </a:xfrm>
          <a:prstGeom prst="rect">
            <a:avLst/>
          </a:prstGeom>
          <a:noFill/>
          <a:ln w="9525">
            <a:noFill/>
            <a:miter lim="800000"/>
            <a:headEnd/>
            <a:tailEnd/>
          </a:ln>
          <a:effectLst/>
        </p:spPr>
      </p:pic>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7</a:t>
            </a:fld>
            <a:endParaRPr lang="en-US" altLang="zh-CN"/>
          </a:p>
        </p:txBody>
      </p:sp>
      <p:sp>
        <p:nvSpPr>
          <p:cNvPr id="5" name="标题 4"/>
          <p:cNvSpPr>
            <a:spLocks noGrp="1"/>
          </p:cNvSpPr>
          <p:nvPr>
            <p:ph type="title"/>
          </p:nvPr>
        </p:nvSpPr>
        <p:spPr/>
        <p:txBody>
          <a:bodyPr>
            <a:normAutofit/>
          </a:bodyPr>
          <a:lstStyle/>
          <a:p>
            <a:r>
              <a:rPr lang="zh-CN" altLang="en-US" sz="4400" dirty="0" smtClean="0"/>
              <a:t>南开大学图书馆集成管理系统</a:t>
            </a:r>
            <a:endParaRPr lang="zh-CN" altLang="en-US" sz="4400" dirty="0"/>
          </a:p>
        </p:txBody>
      </p:sp>
      <p:pic>
        <p:nvPicPr>
          <p:cNvPr id="1026" name="Picture 2"/>
          <p:cNvPicPr>
            <a:picLocks noGrp="1" noChangeAspect="1" noChangeArrowheads="1"/>
          </p:cNvPicPr>
          <p:nvPr>
            <p:ph idx="1"/>
          </p:nvPr>
        </p:nvPicPr>
        <p:blipFill>
          <a:blip r:embed="rId3"/>
          <a:srcRect/>
          <a:stretch>
            <a:fillRect/>
          </a:stretch>
        </p:blipFill>
        <p:spPr bwMode="auto">
          <a:xfrm>
            <a:off x="3571868" y="2428868"/>
            <a:ext cx="4656979" cy="364967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85725" indent="23813">
              <a:buNone/>
            </a:pPr>
            <a:r>
              <a:rPr lang="zh-CN" altLang="en-US" dirty="0" smtClean="0"/>
              <a:t>        南开大学图书馆新的书目检索系统</a:t>
            </a:r>
            <a:r>
              <a:rPr lang="en-US" altLang="zh-CN" dirty="0" smtClean="0"/>
              <a:t>-</a:t>
            </a:r>
            <a:r>
              <a:rPr lang="en-US" altLang="zh-CN" dirty="0" err="1" smtClean="0"/>
              <a:t>iLIB</a:t>
            </a:r>
            <a:r>
              <a:rPr lang="zh-CN" altLang="en-US" dirty="0" smtClean="0"/>
              <a:t>于</a:t>
            </a:r>
            <a:r>
              <a:rPr lang="en-US" altLang="zh-CN" dirty="0" smtClean="0"/>
              <a:t>2013</a:t>
            </a:r>
            <a:r>
              <a:rPr lang="zh-CN" altLang="en-US" dirty="0" smtClean="0"/>
              <a:t>年</a:t>
            </a:r>
            <a:r>
              <a:rPr lang="en-US" altLang="zh-CN" dirty="0" smtClean="0"/>
              <a:t>1</a:t>
            </a:r>
            <a:r>
              <a:rPr lang="zh-CN" altLang="en-US" dirty="0" smtClean="0"/>
              <a:t>月完成系统升级工作，</a:t>
            </a:r>
            <a:r>
              <a:rPr lang="en-US" altLang="zh-CN" dirty="0" smtClean="0"/>
              <a:t>2</a:t>
            </a:r>
            <a:r>
              <a:rPr lang="zh-CN" altLang="en-US" dirty="0" smtClean="0"/>
              <a:t>月开始试运行。本系统结合</a:t>
            </a:r>
            <a:r>
              <a:rPr lang="en-US" dirty="0" smtClean="0"/>
              <a:t>Web2.0</a:t>
            </a:r>
            <a:r>
              <a:rPr lang="zh-CN" altLang="en-US" dirty="0" smtClean="0"/>
              <a:t>的最新技术，体现了</a:t>
            </a:r>
            <a:r>
              <a:rPr lang="en-US" dirty="0" smtClean="0"/>
              <a:t>Library 2.0</a:t>
            </a:r>
            <a:r>
              <a:rPr lang="zh-CN" altLang="en-US" dirty="0" smtClean="0"/>
              <a:t>信息服务模式。除了传统的书目检索功能外，还具备热门推荐、读者荐购、信息推送等功能。同时，读者在“我的图书馆”中可以查看本人在</a:t>
            </a:r>
            <a:r>
              <a:rPr lang="en-US" altLang="zh-CN" dirty="0" smtClean="0"/>
              <a:t>OPAC</a:t>
            </a:r>
            <a:r>
              <a:rPr lang="zh-CN" altLang="en-US" dirty="0" smtClean="0"/>
              <a:t>系统中的借阅、检索历史、个人账单情况，进行图书续借或预约，发表书评，为馆藏评分，参与馆藏建设，也可以定制个人书架，将感兴趣的图书分类管理，或者集中浏览系统内部或外部的定制信息等。</a:t>
            </a:r>
            <a:endParaRPr lang="zh-CN" altLang="en-US" dirty="0"/>
          </a:p>
        </p:txBody>
      </p:sp>
      <p:sp>
        <p:nvSpPr>
          <p:cNvPr id="3" name="日期占位符 2"/>
          <p:cNvSpPr>
            <a:spLocks noGrp="1"/>
          </p:cNvSpPr>
          <p:nvPr>
            <p:ph type="dt" sz="half" idx="10"/>
          </p:nvPr>
        </p:nvSpPr>
        <p:spPr/>
        <p:txBody>
          <a:bodyPr/>
          <a:lstStyle/>
          <a:p>
            <a:fld id="{E82F9057-FA83-40F1-9D5D-AC32AFF57762}" type="datetime1">
              <a:rPr lang="zh-CN" altLang="en-US" smtClean="0"/>
              <a:pPr/>
              <a:t>2013/4/12</a:t>
            </a:fld>
            <a:endParaRPr lang="en-US" altLang="zh-CN"/>
          </a:p>
        </p:txBody>
      </p:sp>
      <p:sp>
        <p:nvSpPr>
          <p:cNvPr id="4" name="灯片编号占位符 3"/>
          <p:cNvSpPr>
            <a:spLocks noGrp="1"/>
          </p:cNvSpPr>
          <p:nvPr>
            <p:ph type="sldNum" sz="quarter" idx="12"/>
          </p:nvPr>
        </p:nvSpPr>
        <p:spPr/>
        <p:txBody>
          <a:bodyPr/>
          <a:lstStyle/>
          <a:p>
            <a:r>
              <a:rPr lang="zh-CN" altLang="en-US" smtClean="0"/>
              <a:t>页面 </a:t>
            </a:r>
            <a:fld id="{806FBD4A-5AF5-40AD-A37C-C8982C3FC4C6}" type="slidenum">
              <a:rPr lang="zh-CN" altLang="en-US" smtClean="0"/>
              <a:pPr/>
              <a:t>8</a:t>
            </a:fld>
            <a:endParaRPr lang="en-US" altLang="zh-CN"/>
          </a:p>
        </p:txBody>
      </p:sp>
      <p:sp>
        <p:nvSpPr>
          <p:cNvPr id="5" name="标题 4"/>
          <p:cNvSpPr>
            <a:spLocks noGrp="1"/>
          </p:cNvSpPr>
          <p:nvPr>
            <p:ph type="title"/>
          </p:nvPr>
        </p:nvSpPr>
        <p:spPr/>
        <p:txBody>
          <a:bodyPr>
            <a:normAutofit/>
          </a:bodyPr>
          <a:lstStyle/>
          <a:p>
            <a:r>
              <a:rPr lang="zh-CN" altLang="en-US" sz="4400" dirty="0" smtClean="0"/>
              <a:t>南开大学图书馆书目检索系统</a:t>
            </a:r>
            <a:endParaRPr lang="zh-CN"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82F9057-FA83-40F1-9D5D-AC32AFF57762}" type="datetime1">
              <a:rPr lang="zh-CN" altLang="en-US" smtClean="0"/>
              <a:pPr/>
              <a:t>2013/4/12</a:t>
            </a:fld>
            <a:endParaRPr lang="en-US" altLang="zh-CN" dirty="0"/>
          </a:p>
        </p:txBody>
      </p:sp>
      <p:sp>
        <p:nvSpPr>
          <p:cNvPr id="2" name="标题 1"/>
          <p:cNvSpPr>
            <a:spLocks noGrp="1"/>
          </p:cNvSpPr>
          <p:nvPr>
            <p:ph type="title"/>
          </p:nvPr>
        </p:nvSpPr>
        <p:spPr/>
        <p:txBody>
          <a:bodyPr>
            <a:normAutofit/>
          </a:bodyPr>
          <a:lstStyle/>
          <a:p>
            <a:r>
              <a:rPr lang="zh-CN" altLang="en-US" sz="3600" dirty="0" smtClean="0"/>
              <a:t>南开大学图书馆书目检索系统 </a:t>
            </a:r>
            <a:r>
              <a:rPr lang="en-US" altLang="zh-CN" sz="3600" dirty="0" smtClean="0"/>
              <a:t>– </a:t>
            </a:r>
            <a:r>
              <a:rPr lang="zh-CN" altLang="en-US" sz="2800" dirty="0" smtClean="0"/>
              <a:t>简单检索</a:t>
            </a:r>
            <a:endParaRPr lang="zh-CN" altLang="en-US" sz="2800" dirty="0"/>
          </a:p>
        </p:txBody>
      </p:sp>
      <p:pic>
        <p:nvPicPr>
          <p:cNvPr id="6" name="Picture 2"/>
          <p:cNvPicPr>
            <a:picLocks noGrp="1" noChangeAspect="1" noChangeArrowheads="1"/>
          </p:cNvPicPr>
          <p:nvPr>
            <p:ph idx="1"/>
          </p:nvPr>
        </p:nvPicPr>
        <p:blipFill>
          <a:blip r:embed="rId2"/>
          <a:srcRect t="10408" b="3357"/>
          <a:stretch>
            <a:fillRect/>
          </a:stretch>
        </p:blipFill>
        <p:spPr bwMode="auto">
          <a:xfrm>
            <a:off x="2643174" y="2214554"/>
            <a:ext cx="6072230" cy="4029579"/>
          </a:xfrm>
          <a:prstGeom prst="rect">
            <a:avLst/>
          </a:prstGeom>
          <a:noFill/>
          <a:ln w="9525">
            <a:noFill/>
            <a:miter lim="800000"/>
            <a:headEnd/>
            <a:tailEnd/>
          </a:ln>
          <a:effectLst/>
        </p:spPr>
      </p:pic>
      <p:sp>
        <p:nvSpPr>
          <p:cNvPr id="7" name="圆角矩形标注 6"/>
          <p:cNvSpPr/>
          <p:nvPr/>
        </p:nvSpPr>
        <p:spPr>
          <a:xfrm>
            <a:off x="4357686" y="3143248"/>
            <a:ext cx="1071570" cy="214314"/>
          </a:xfrm>
          <a:prstGeom prst="wedgeRoundRectCallout">
            <a:avLst>
              <a:gd name="adj1" fmla="val -21666"/>
              <a:gd name="adj2" fmla="val 126500"/>
              <a:gd name="adj3" fmla="val 16667"/>
            </a:avLst>
          </a:prstGeom>
          <a:ln w="190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000" dirty="0" smtClean="0">
                <a:latin typeface="+mn-ea"/>
              </a:rPr>
              <a:t>检索词输入区</a:t>
            </a:r>
            <a:endParaRPr lang="zh-CN" altLang="en-US" sz="1000" dirty="0">
              <a:latin typeface="+mn-ea"/>
            </a:endParaRPr>
          </a:p>
        </p:txBody>
      </p:sp>
      <p:cxnSp>
        <p:nvCxnSpPr>
          <p:cNvPr id="9" name="直接连接符 8"/>
          <p:cNvCxnSpPr/>
          <p:nvPr/>
        </p:nvCxnSpPr>
        <p:spPr>
          <a:xfrm>
            <a:off x="3286116" y="3786190"/>
            <a:ext cx="1500198" cy="1588"/>
          </a:xfrm>
          <a:prstGeom prst="line">
            <a:avLst/>
          </a:prstGeom>
        </p:spPr>
        <p:style>
          <a:lnRef idx="1">
            <a:schemeClr val="accent2"/>
          </a:lnRef>
          <a:fillRef idx="0">
            <a:schemeClr val="accent2"/>
          </a:fillRef>
          <a:effectRef idx="0">
            <a:schemeClr val="accent2"/>
          </a:effectRef>
          <a:fontRef idx="minor">
            <a:schemeClr val="tx1"/>
          </a:fontRef>
        </p:style>
      </p:cxnSp>
      <p:pic>
        <p:nvPicPr>
          <p:cNvPr id="12" name="Picture 2"/>
          <p:cNvPicPr>
            <a:picLocks noChangeAspect="1" noChangeArrowheads="1"/>
          </p:cNvPicPr>
          <p:nvPr/>
        </p:nvPicPr>
        <p:blipFill>
          <a:blip r:embed="rId3"/>
          <a:srcRect l="10547" t="44163" r="81250" b="46700"/>
          <a:stretch>
            <a:fillRect/>
          </a:stretch>
        </p:blipFill>
        <p:spPr bwMode="auto">
          <a:xfrm>
            <a:off x="3286116" y="3819528"/>
            <a:ext cx="500066" cy="428628"/>
          </a:xfrm>
          <a:prstGeom prst="rect">
            <a:avLst/>
          </a:prstGeom>
          <a:noFill/>
          <a:ln w="9525">
            <a:noFill/>
            <a:miter lim="800000"/>
            <a:headEnd/>
            <a:tailEnd/>
          </a:ln>
          <a:effectLst/>
        </p:spPr>
      </p:pic>
      <p:pic>
        <p:nvPicPr>
          <p:cNvPr id="13" name="Picture 3"/>
          <p:cNvPicPr>
            <a:picLocks noChangeAspect="1" noChangeArrowheads="1"/>
          </p:cNvPicPr>
          <p:nvPr/>
        </p:nvPicPr>
        <p:blipFill>
          <a:blip r:embed="rId4"/>
          <a:srcRect l="10547" t="47969" r="81250" b="40609"/>
          <a:stretch>
            <a:fillRect/>
          </a:stretch>
        </p:blipFill>
        <p:spPr bwMode="auto">
          <a:xfrm>
            <a:off x="3276591" y="3962404"/>
            <a:ext cx="500066" cy="500066"/>
          </a:xfrm>
          <a:prstGeom prst="rect">
            <a:avLst/>
          </a:prstGeom>
          <a:noFill/>
          <a:ln w="9525">
            <a:noFill/>
            <a:miter lim="800000"/>
            <a:headEnd/>
            <a:tailEnd/>
          </a:ln>
          <a:effectLst/>
        </p:spPr>
      </p:pic>
      <p:pic>
        <p:nvPicPr>
          <p:cNvPr id="14" name="Picture 4"/>
          <p:cNvPicPr>
            <a:picLocks noChangeAspect="1" noChangeArrowheads="1"/>
          </p:cNvPicPr>
          <p:nvPr/>
        </p:nvPicPr>
        <p:blipFill>
          <a:blip r:embed="rId5"/>
          <a:srcRect l="11056" t="50858" r="81250" b="37563"/>
          <a:stretch>
            <a:fillRect/>
          </a:stretch>
        </p:blipFill>
        <p:spPr bwMode="auto">
          <a:xfrm>
            <a:off x="3314691" y="4105280"/>
            <a:ext cx="500066" cy="579060"/>
          </a:xfrm>
          <a:prstGeom prst="rect">
            <a:avLst/>
          </a:prstGeom>
          <a:noFill/>
          <a:ln w="9525">
            <a:noFill/>
            <a:miter lim="800000"/>
            <a:headEnd/>
            <a:tailEnd/>
          </a:ln>
          <a:effectLst/>
        </p:spPr>
      </p:pic>
      <p:sp>
        <p:nvSpPr>
          <p:cNvPr id="15" name="TextBox 14"/>
          <p:cNvSpPr txBox="1"/>
          <p:nvPr/>
        </p:nvSpPr>
        <p:spPr>
          <a:xfrm>
            <a:off x="642910" y="1285860"/>
            <a:ext cx="7000924" cy="4401205"/>
          </a:xfrm>
          <a:prstGeom prst="rect">
            <a:avLst/>
          </a:prstGeom>
          <a:noFill/>
        </p:spPr>
        <p:txBody>
          <a:bodyPr wrap="square" rtlCol="0">
            <a:spAutoFit/>
          </a:bodyPr>
          <a:lstStyle/>
          <a:p>
            <a:r>
              <a:rPr lang="zh-CN" altLang="en-US" sz="2800" dirty="0" smtClean="0"/>
              <a:t>简单检索的操作比较直观，也是最常用的，读者只要输入</a:t>
            </a:r>
            <a:r>
              <a:rPr lang="en-US" altLang="zh-CN" sz="2800" dirty="0" smtClean="0"/>
              <a:t/>
            </a:r>
            <a:br>
              <a:rPr lang="en-US" altLang="zh-CN" sz="2800" dirty="0" smtClean="0"/>
            </a:br>
            <a:r>
              <a:rPr lang="zh-CN" altLang="en-US" sz="2800" dirty="0" smtClean="0"/>
              <a:t>需要的检索</a:t>
            </a:r>
            <a:endParaRPr lang="en-US" altLang="zh-CN" sz="2800" dirty="0" smtClean="0"/>
          </a:p>
          <a:p>
            <a:r>
              <a:rPr lang="zh-CN" altLang="en-US" sz="2800" dirty="0" smtClean="0"/>
              <a:t>词即可。在</a:t>
            </a:r>
            <a:endParaRPr lang="en-US" altLang="zh-CN" sz="2800" dirty="0" smtClean="0"/>
          </a:p>
          <a:p>
            <a:r>
              <a:rPr lang="zh-CN" altLang="en-US" sz="2800" dirty="0" smtClean="0"/>
              <a:t>检索区下方</a:t>
            </a:r>
            <a:endParaRPr lang="en-US" altLang="zh-CN" sz="2800" dirty="0" smtClean="0"/>
          </a:p>
          <a:p>
            <a:r>
              <a:rPr lang="zh-CN" altLang="en-US" sz="2800" dirty="0" smtClean="0"/>
              <a:t>系统提供了</a:t>
            </a:r>
            <a:endParaRPr lang="en-US" altLang="zh-CN" sz="2800" dirty="0" smtClean="0"/>
          </a:p>
          <a:p>
            <a:r>
              <a:rPr lang="zh-CN" altLang="en-US" sz="2800" dirty="0" smtClean="0"/>
              <a:t>限定范围的</a:t>
            </a:r>
            <a:endParaRPr lang="en-US" altLang="zh-CN" sz="2800" dirty="0" smtClean="0"/>
          </a:p>
          <a:p>
            <a:r>
              <a:rPr lang="zh-CN" altLang="en-US" sz="2800" dirty="0" smtClean="0"/>
              <a:t>选项，可以</a:t>
            </a:r>
            <a:endParaRPr lang="en-US" altLang="zh-CN" sz="2800" dirty="0" smtClean="0"/>
          </a:p>
          <a:p>
            <a:r>
              <a:rPr lang="zh-CN" altLang="en-US" sz="2800" dirty="0" smtClean="0"/>
              <a:t>使结果更加</a:t>
            </a:r>
            <a:endParaRPr lang="en-US" altLang="zh-CN" sz="2800" dirty="0" smtClean="0"/>
          </a:p>
          <a:p>
            <a:r>
              <a:rPr lang="zh-CN" altLang="en-US" sz="2800" dirty="0" smtClean="0"/>
              <a:t>精确。</a:t>
            </a:r>
            <a:endParaRPr lang="en-US" altLang="zh-CN" sz="2800" dirty="0" smtClean="0"/>
          </a:p>
        </p:txBody>
      </p:sp>
      <p:pic>
        <p:nvPicPr>
          <p:cNvPr id="1026" name="Picture 2"/>
          <p:cNvPicPr>
            <a:picLocks noChangeAspect="1" noChangeArrowheads="1"/>
          </p:cNvPicPr>
          <p:nvPr/>
        </p:nvPicPr>
        <p:blipFill>
          <a:blip r:embed="rId6"/>
          <a:srcRect l="5859" t="40283" r="85938" b="39941"/>
          <a:stretch>
            <a:fillRect/>
          </a:stretch>
        </p:blipFill>
        <p:spPr bwMode="auto">
          <a:xfrm>
            <a:off x="3009889" y="3590927"/>
            <a:ext cx="486837" cy="9388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l="14258" t="40478" r="77539" b="52198"/>
          <a:stretch>
            <a:fillRect/>
          </a:stretch>
        </p:blipFill>
        <p:spPr bwMode="auto">
          <a:xfrm>
            <a:off x="3500430" y="3604534"/>
            <a:ext cx="514353" cy="36739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10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up)">
                                      <p:cBhvr>
                                        <p:cTn id="12" dur="1000"/>
                                        <p:tgtEl>
                                          <p:spTgt spid="1027"/>
                                        </p:tgtEl>
                                      </p:cBhvr>
                                    </p:animEffec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活力">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1759</TotalTime>
  <Words>2708</Words>
  <Application>Microsoft PowerPoint</Application>
  <PresentationFormat>全屏显示(4:3)</PresentationFormat>
  <Paragraphs>201</Paragraphs>
  <Slides>40</Slides>
  <Notes>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聚合</vt:lpstr>
      <vt:lpstr>幻灯片 1</vt:lpstr>
      <vt:lpstr>南开大学图书馆集成管理系统</vt:lpstr>
      <vt:lpstr>南开大学图书馆集成管理系统</vt:lpstr>
      <vt:lpstr>南开大学图书馆集成管理系统</vt:lpstr>
      <vt:lpstr>南开大学图书馆集成管理系统</vt:lpstr>
      <vt:lpstr>南开大学图书馆集成管理系统</vt:lpstr>
      <vt:lpstr>南开大学图书馆集成管理系统</vt:lpstr>
      <vt:lpstr>南开大学图书馆书目检索系统</vt:lpstr>
      <vt:lpstr>南开大学图书馆书目检索系统 – 简单检索</vt:lpstr>
      <vt:lpstr>南开大学图书馆书目检索系统 – 检索结果</vt:lpstr>
      <vt:lpstr>南开大学图书馆书目检索系统 – 检索结果</vt:lpstr>
      <vt:lpstr>南开大学图书馆书目检索系统 – 全文检索</vt:lpstr>
      <vt:lpstr>南开大学图书馆书目检索系统 – 全文检索</vt:lpstr>
      <vt:lpstr>南开大学图书馆书目检索系统 – 多字段检索</vt:lpstr>
      <vt:lpstr>南开大学图书馆书目检索系统 – 详细信息</vt:lpstr>
      <vt:lpstr>南开大学图书馆书目检索系统 – 热门推荐</vt:lpstr>
      <vt:lpstr>南开大学图书馆书目检索系统 – 分类浏览</vt:lpstr>
      <vt:lpstr>南开大学图书馆书目检索系统 – 新书通报</vt:lpstr>
      <vt:lpstr>南开大学图书馆书目检索系统 – 新书通报</vt:lpstr>
      <vt:lpstr>南开大学图书馆书目检索系统 – 期刊导航</vt:lpstr>
      <vt:lpstr>南开大学图书馆书目检索系统 – 读者荐购</vt:lpstr>
      <vt:lpstr>南开大学图书馆书目检索系统 – 读者荐购</vt:lpstr>
      <vt:lpstr>南开大学图书馆书目检索系统 – 读者荐购</vt:lpstr>
      <vt:lpstr>南开大学图书馆书目检索系统 – 学科参考</vt:lpstr>
      <vt:lpstr>南开大学图书馆书目检索系统 – 学科参考</vt:lpstr>
      <vt:lpstr>南开大学图书馆书目检索系统 – 学科参考</vt:lpstr>
      <vt:lpstr>南开大学图书馆书目检索系统 – 信息发布</vt:lpstr>
      <vt:lpstr>南开大学图书馆书目检索系统 – 我的图书馆</vt:lpstr>
      <vt:lpstr>南开大学图书馆书目检索系统 – 我的图书馆</vt:lpstr>
      <vt:lpstr>南开大学图书馆书目检索系统 – 我的图书馆</vt:lpstr>
      <vt:lpstr>南开大学图书馆书目检索系统 – 我的图书馆</vt:lpstr>
      <vt:lpstr>南开大学图书馆书目检索系统 – 我的图书馆</vt:lpstr>
      <vt:lpstr>南开大学图书馆书目检索系统 – 我的图书馆</vt:lpstr>
      <vt:lpstr>南开大学图书馆书目检索系统 – 我的图书馆</vt:lpstr>
      <vt:lpstr>南开大学图书馆书目检索系统 – 手机OPAC</vt:lpstr>
      <vt:lpstr>南开大学图书馆书目检索系统 – 手机OPAC</vt:lpstr>
      <vt:lpstr>南开大学图书馆书目检索系统 – 手机OPAC</vt:lpstr>
      <vt:lpstr>南开大学图书馆书目检索系统 – 手机OPAC</vt:lpstr>
      <vt:lpstr>南开大学图书馆书目检索系统 – 手机OPAC</vt:lpstr>
      <vt:lpstr>南开大学图书馆书目检索系统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南开大学图书馆书目检索系统</dc:title>
  <dc:creator>WangHX</dc:creator>
  <cp:lastModifiedBy>WangHX</cp:lastModifiedBy>
  <cp:revision>237</cp:revision>
  <dcterms:created xsi:type="dcterms:W3CDTF">2013-03-01T02:11:11Z</dcterms:created>
  <dcterms:modified xsi:type="dcterms:W3CDTF">2013-04-12T05:05:10Z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TC010689872052</vt:lpwstr>
  </property>
</Properties>
</file>