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25" r:id="rId3"/>
    <p:sldId id="326" r:id="rId4"/>
    <p:sldId id="327" r:id="rId5"/>
    <p:sldId id="328" r:id="rId6"/>
    <p:sldId id="329" r:id="rId7"/>
    <p:sldId id="330" r:id="rId8"/>
    <p:sldId id="331" r:id="rId9"/>
    <p:sldId id="332" r:id="rId10"/>
    <p:sldId id="310" r:id="rId11"/>
    <p:sldId id="303" r:id="rId12"/>
    <p:sldId id="304" r:id="rId13"/>
    <p:sldId id="315" r:id="rId14"/>
    <p:sldId id="314" r:id="rId15"/>
    <p:sldId id="316" r:id="rId16"/>
    <p:sldId id="317" r:id="rId17"/>
    <p:sldId id="318" r:id="rId18"/>
    <p:sldId id="312" r:id="rId19"/>
    <p:sldId id="319" r:id="rId20"/>
    <p:sldId id="320" r:id="rId21"/>
    <p:sldId id="321" r:id="rId22"/>
    <p:sldId id="322" r:id="rId23"/>
    <p:sldId id="324" r:id="rId24"/>
    <p:sldId id="323" r:id="rId25"/>
    <p:sldId id="305" r:id="rId26"/>
    <p:sldId id="306" r:id="rId27"/>
    <p:sldId id="307" r:id="rId28"/>
    <p:sldId id="296" r:id="rId29"/>
  </p:sldIdLst>
  <p:sldSz cx="9144000" cy="6858000" type="screen4x3"/>
  <p:notesSz cx="6858000" cy="9144000"/>
  <p:custDataLst>
    <p:tags r:id="rId3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C1F9"/>
    <a:srgbClr val="A1C9ED"/>
    <a:srgbClr val="333333"/>
    <a:srgbClr val="5F5F5F"/>
    <a:srgbClr val="808080"/>
    <a:srgbClr val="B2B2B2"/>
    <a:srgbClr val="47721C"/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425" autoAdjust="0"/>
    <p:restoredTop sz="99215" autoAdjust="0"/>
  </p:normalViewPr>
  <p:slideViewPr>
    <p:cSldViewPr>
      <p:cViewPr>
        <p:scale>
          <a:sx n="100" d="100"/>
          <a:sy n="100" d="100"/>
        </p:scale>
        <p:origin x="-78" y="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A0F8B315-8C09-4094-954B-D100A81E5B95}" type="datetimeFigureOut">
              <a:rPr lang="zh-CN" altLang="en-US"/>
              <a:pPr>
                <a:defRPr/>
              </a:pPr>
              <a:t>2013/6/21</a:t>
            </a:fld>
            <a:endParaRPr lang="en-US" altLang="zh-CN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2803812E-7119-4BD0-AF80-0D91E921CB2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ea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标题占位符 1"/>
          <p:cNvSpPr>
            <a:spLocks noGrp="1"/>
          </p:cNvSpPr>
          <p:nvPr>
            <p:ph type="ctrTitle"/>
          </p:nvPr>
        </p:nvSpPr>
        <p:spPr>
          <a:xfrm>
            <a:off x="827088" y="877888"/>
            <a:ext cx="7772400" cy="822325"/>
          </a:xfrm>
        </p:spPr>
        <p:txBody>
          <a:bodyPr/>
          <a:lstStyle>
            <a:lvl1pPr algn="r">
              <a:defRPr sz="3200" smtClean="0"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152579" name="文本占位符 2"/>
          <p:cNvSpPr>
            <a:spLocks noGrp="1"/>
          </p:cNvSpPr>
          <p:nvPr>
            <p:ph type="subTitle" idx="1"/>
          </p:nvPr>
        </p:nvSpPr>
        <p:spPr>
          <a:xfrm>
            <a:off x="2195513" y="1963738"/>
            <a:ext cx="6400800" cy="817562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mtClean="0"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9D1F99F-6DD2-430C-B16F-ED9795BC38CE}" type="datetimeFigureOut">
              <a:rPr lang="zh-CN" altLang="en-US"/>
              <a:pPr>
                <a:defRPr/>
              </a:pPr>
              <a:t>2013/6/21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D0339EE-F67A-4C5F-A32E-202F2F32B0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E2D80-E9B9-44D6-8F97-197B850A6F1B}" type="datetimeFigureOut">
              <a:rPr lang="zh-CN" altLang="en-US"/>
              <a:pPr>
                <a:defRPr/>
              </a:pPr>
              <a:t>2013/6/21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9987C-9CC6-4E15-9B0A-688E716AE0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4F8F8-F1A1-492A-84F4-03861E13A63F}" type="datetimeFigureOut">
              <a:rPr lang="zh-CN" altLang="en-US"/>
              <a:pPr>
                <a:defRPr/>
              </a:pPr>
              <a:t>2013/6/21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65AFE-FA0A-4D0B-87A8-8E02972E72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0FF22-76AB-4DA5-869F-1D2880D0ADAB}" type="datetimeFigureOut">
              <a:rPr lang="zh-CN" altLang="en-US"/>
              <a:pPr>
                <a:defRPr/>
              </a:pPr>
              <a:t>2013/6/21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CDF88-CE51-4AE0-95DF-7CB129F70A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D0FC0-7A1A-4818-9998-CC13A99365BE}" type="datetimeFigureOut">
              <a:rPr lang="zh-CN" altLang="en-US"/>
              <a:pPr>
                <a:defRPr/>
              </a:pPr>
              <a:t>2013/6/21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C3F90-CCD9-4F44-9E56-250873E5EB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5AC48-AC83-4298-8CF2-7A03DE72D4E9}" type="datetimeFigureOut">
              <a:rPr lang="zh-CN" altLang="en-US"/>
              <a:pPr>
                <a:defRPr/>
              </a:pPr>
              <a:t>2013/6/21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16D64-15F3-4DD3-9BD9-218A39F730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90AE7-C01E-4CC8-983E-0685C15A364C}" type="datetimeFigureOut">
              <a:rPr lang="zh-CN" altLang="en-US"/>
              <a:pPr>
                <a:defRPr/>
              </a:pPr>
              <a:t>2013/6/21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C335C-A118-4F51-829F-2145A91A36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F9ED4-ACC8-4933-9A3E-407F74643BD0}" type="datetimeFigureOut">
              <a:rPr lang="zh-CN" altLang="en-US"/>
              <a:pPr>
                <a:defRPr/>
              </a:pPr>
              <a:t>2013/6/21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B8E22-72B3-46C5-ADDE-6E43A17F8E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7548C-D36D-4EF4-9E62-F452650B3695}" type="datetimeFigureOut">
              <a:rPr lang="zh-CN" altLang="en-US"/>
              <a:pPr>
                <a:defRPr/>
              </a:pPr>
              <a:t>2013/6/21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17632-7F26-4B81-BAD3-C91E068018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550E1-CE6A-4B1B-BD4D-23969615623E}" type="datetimeFigureOut">
              <a:rPr lang="zh-CN" altLang="en-US"/>
              <a:pPr>
                <a:defRPr/>
              </a:pPr>
              <a:t>2013/6/21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58652-9142-4241-8CBD-10CC1E0DD0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4C0AD-EDF2-4BE0-8C0F-991BF1AE1BFB}" type="datetimeFigureOut">
              <a:rPr lang="zh-CN" altLang="en-US"/>
              <a:pPr>
                <a:defRPr/>
              </a:pPr>
              <a:t>2013/6/21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37D2A-5A38-4D43-83CD-E50C2BAF32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DD374-D0E4-43AC-A8A5-EB35EC35C010}" type="datetimeFigureOut">
              <a:rPr lang="zh-CN" altLang="en-US"/>
              <a:pPr>
                <a:defRPr/>
              </a:pPr>
              <a:t>2013/6/21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AB1F7-CEC8-4900-9E47-A6045F3AE1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395288" y="187325"/>
            <a:ext cx="82296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0636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C3977A8-6AAE-4C1F-B335-687F30B66A91}" type="datetimeFigureOut">
              <a:rPr lang="zh-CN" altLang="en-US"/>
              <a:pPr>
                <a:defRPr/>
              </a:pPr>
              <a:t>2013/6/21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B5BD9DF-8CAE-4A84-809A-176AE44854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黑体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黑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sz="2000" kern="1200">
          <a:solidFill>
            <a:schemeClr val="tx1"/>
          </a:solidFill>
          <a:latin typeface="+mn-lt"/>
          <a:ea typeface="黑体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kern="1200">
          <a:solidFill>
            <a:schemeClr val="tx1"/>
          </a:solidFill>
          <a:latin typeface="+mn-lt"/>
          <a:ea typeface="黑体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u"/>
        <a:defRPr sz="1600" kern="1200">
          <a:solidFill>
            <a:schemeClr val="tx1"/>
          </a:solidFill>
          <a:latin typeface="+mn-lt"/>
          <a:ea typeface="黑体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+mn-lt"/>
          <a:ea typeface="黑体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+mn-lt"/>
          <a:ea typeface="黑体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21335;&#24320;&#22823;&#23398;&#22270;&#20070;&#39302;&#20013;&#25991;&#22270;&#20070;&#37319;&#35775;&#32467;&#31639;&#28165;&#21333;&#65288;&#27719;&#25991;&#65289;.doc" TargetMode="External"/><Relationship Id="rId2" Type="http://schemas.openxmlformats.org/officeDocument/2006/relationships/hyperlink" Target="&#36865;&#32534;&#20132;&#25509;&#21333;&#65288;&#27719;&#25991;&#65289;.docx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10&#20998;&#31867;.txt" TargetMode="External"/><Relationship Id="rId2" Type="http://schemas.openxmlformats.org/officeDocument/2006/relationships/hyperlink" Target="10.txt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hyperlink" Target="2013.xlsx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&#35746;&#21333;&#23457;&#26680;2012.xlsx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82" name="WordArt 14"/>
          <p:cNvSpPr>
            <a:spLocks noChangeArrowheads="1" noChangeShapeType="1" noTextEdit="1"/>
          </p:cNvSpPr>
          <p:nvPr/>
        </p:nvSpPr>
        <p:spPr bwMode="auto">
          <a:xfrm>
            <a:off x="2915816" y="3284984"/>
            <a:ext cx="3172247" cy="8390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zh-CN" altLang="en-US" sz="24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60392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黑体"/>
                <a:ea typeface="黑体"/>
              </a:rPr>
              <a:t>李力文</a:t>
            </a:r>
            <a:endParaRPr lang="en-US" altLang="zh-CN" sz="36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60392"/>
                      <a:invGamma/>
                    </a:srgbClr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tx1">
                    <a:alpha val="80000"/>
                  </a:schemeClr>
                </a:outerShdw>
              </a:effectLst>
              <a:latin typeface="黑体"/>
              <a:ea typeface="黑体"/>
            </a:endParaRPr>
          </a:p>
          <a:p>
            <a:pPr algn="ctr">
              <a:defRPr/>
            </a:pPr>
            <a:r>
              <a:rPr lang="en-US" altLang="zh-CN" sz="2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60392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黑体"/>
                <a:ea typeface="黑体"/>
              </a:rPr>
              <a:t>2013</a:t>
            </a:r>
            <a:r>
              <a:rPr lang="zh-CN" altLang="en-US" sz="2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60392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黑体"/>
                <a:ea typeface="黑体"/>
              </a:rPr>
              <a:t>年</a:t>
            </a:r>
            <a:r>
              <a:rPr lang="en-US" altLang="zh-CN" sz="2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60392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黑体"/>
                <a:ea typeface="黑体"/>
              </a:rPr>
              <a:t>6</a:t>
            </a:r>
            <a:r>
              <a:rPr lang="zh-CN" altLang="en-US" sz="2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60392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黑体"/>
                <a:ea typeface="黑体"/>
              </a:rPr>
              <a:t>月</a:t>
            </a:r>
            <a:r>
              <a:rPr lang="en-US" altLang="zh-CN" sz="2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60392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黑体"/>
                <a:ea typeface="黑体"/>
              </a:rPr>
              <a:t>21</a:t>
            </a:r>
            <a:r>
              <a:rPr lang="zh-CN" altLang="en-US" sz="2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60392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黑体"/>
                <a:ea typeface="黑体"/>
              </a:rPr>
              <a:t>日</a:t>
            </a:r>
          </a:p>
        </p:txBody>
      </p:sp>
      <p:sp>
        <p:nvSpPr>
          <p:cNvPr id="3075" name="WordArt 15"/>
          <p:cNvSpPr>
            <a:spLocks noChangeArrowheads="1" noChangeShapeType="1" noTextEdit="1"/>
          </p:cNvSpPr>
          <p:nvPr/>
        </p:nvSpPr>
        <p:spPr bwMode="auto">
          <a:xfrm>
            <a:off x="1042988" y="1412875"/>
            <a:ext cx="7258050" cy="898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9A9A9A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chemeClr val="tx1">
                      <a:alpha val="79999"/>
                    </a:schemeClr>
                  </a:outerShdw>
                </a:effectLst>
                <a:latin typeface="黑体"/>
                <a:ea typeface="黑体"/>
              </a:rPr>
              <a:t>基于汇文系统的采编工作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四、工作流程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典藏</a:t>
            </a:r>
            <a:endParaRPr lang="en-US" altLang="zh-CN" dirty="0" smtClean="0"/>
          </a:p>
          <a:p>
            <a:pPr marL="466725" indent="-180975">
              <a:buFont typeface="Arial" pitchFamily="34" charset="0"/>
              <a:buChar char="•"/>
              <a:defRPr/>
            </a:pPr>
            <a:r>
              <a:rPr lang="zh-CN" altLang="zh-CN" dirty="0" smtClean="0"/>
              <a:t>将编目好的文献正确调拔到所应存放图书馆、文献流通类型、文献流通等级等信息，完善典藏数据。</a:t>
            </a:r>
            <a:endParaRPr lang="en-US" altLang="zh-CN" dirty="0" smtClean="0"/>
          </a:p>
          <a:p>
            <a:pPr marL="466725" indent="-180975">
              <a:buFont typeface="Arial" pitchFamily="34" charset="0"/>
              <a:buChar char="•"/>
              <a:defRPr/>
            </a:pPr>
            <a:r>
              <a:rPr lang="zh-CN" altLang="zh-CN" dirty="0" smtClean="0"/>
              <a:t>文献调拔后，按文献所存放典藏地打印典藏清单。清点各典藏地的文献册数，并与典藏清单上的数据核对。</a:t>
            </a:r>
            <a:endParaRPr lang="en-US" altLang="zh-CN" dirty="0" smtClean="0"/>
          </a:p>
          <a:p>
            <a:pPr marL="466725" indent="-180975">
              <a:buFont typeface="Arial" pitchFamily="34" charset="0"/>
              <a:buChar char="•"/>
              <a:defRPr/>
            </a:pPr>
            <a:r>
              <a:rPr lang="zh-CN" altLang="zh-CN" dirty="0" smtClean="0"/>
              <a:t>及时通知各部门提书。按典藏清单交接文献并签字存档。</a:t>
            </a:r>
            <a:endParaRPr lang="en-US" altLang="zh-CN" dirty="0" smtClean="0"/>
          </a:p>
          <a:p>
            <a:pPr marL="466725" indent="-180975">
              <a:buFont typeface="Arial" pitchFamily="34" charset="0"/>
              <a:buChar char="•"/>
              <a:defRPr/>
            </a:pPr>
            <a:r>
              <a:rPr lang="zh-CN" altLang="zh-CN" dirty="0" smtClean="0"/>
              <a:t>做到文献典藏地点与馆藏信息数据显示完全相符。</a:t>
            </a:r>
            <a:endParaRPr lang="en-US" altLang="zh-CN" dirty="0" smtClean="0"/>
          </a:p>
          <a:p>
            <a:pPr marL="466725" indent="-180975">
              <a:buFont typeface="Arial" pitchFamily="34" charset="0"/>
              <a:buChar char="•"/>
              <a:defRPr/>
            </a:pPr>
            <a:r>
              <a:rPr lang="zh-CN" altLang="zh-CN" dirty="0" smtClean="0"/>
              <a:t>做好剔旧文献的注销、清点工作，并及时核减财产帐。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五、采访模块操作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750" y="2708275"/>
            <a:ext cx="122396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五边形 6"/>
          <p:cNvSpPr/>
          <p:nvPr/>
        </p:nvSpPr>
        <p:spPr>
          <a:xfrm>
            <a:off x="539750" y="4365625"/>
            <a:ext cx="1944688" cy="863600"/>
          </a:xfrm>
          <a:prstGeom prst="homePlate">
            <a:avLst>
              <a:gd name="adj" fmla="val 367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/>
              <a:t>订购</a:t>
            </a:r>
          </a:p>
        </p:txBody>
      </p:sp>
      <p:sp>
        <p:nvSpPr>
          <p:cNvPr id="9" name="燕尾形 8"/>
          <p:cNvSpPr/>
          <p:nvPr/>
        </p:nvSpPr>
        <p:spPr>
          <a:xfrm>
            <a:off x="2268538" y="4365625"/>
            <a:ext cx="1798637" cy="863600"/>
          </a:xfrm>
          <a:prstGeom prst="chevron">
            <a:avLst>
              <a:gd name="adj" fmla="val 35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600" b="1" dirty="0"/>
              <a:t>发订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10" name="燕尾形 9"/>
          <p:cNvSpPr/>
          <p:nvPr/>
        </p:nvSpPr>
        <p:spPr>
          <a:xfrm>
            <a:off x="3851275" y="4365625"/>
            <a:ext cx="1728788" cy="863600"/>
          </a:xfrm>
          <a:prstGeom prst="chevron">
            <a:avLst>
              <a:gd name="adj" fmla="val 35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验收</a:t>
            </a:r>
          </a:p>
        </p:txBody>
      </p:sp>
      <p:sp>
        <p:nvSpPr>
          <p:cNvPr id="11" name="燕尾形 10"/>
          <p:cNvSpPr/>
          <p:nvPr/>
        </p:nvSpPr>
        <p:spPr>
          <a:xfrm>
            <a:off x="5364163" y="4365625"/>
            <a:ext cx="1655762" cy="863600"/>
          </a:xfrm>
          <a:prstGeom prst="chevron">
            <a:avLst>
              <a:gd name="adj" fmla="val 35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/>
              <a:t>送编交接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12" name="燕尾形 11"/>
          <p:cNvSpPr/>
          <p:nvPr/>
        </p:nvSpPr>
        <p:spPr>
          <a:xfrm>
            <a:off x="6804025" y="4365625"/>
            <a:ext cx="1728788" cy="863600"/>
          </a:xfrm>
          <a:prstGeom prst="chevron">
            <a:avLst>
              <a:gd name="adj" fmla="val 35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统计</a:t>
            </a:r>
          </a:p>
        </p:txBody>
      </p:sp>
      <p:sp>
        <p:nvSpPr>
          <p:cNvPr id="14" name="内容占位符 2"/>
          <p:cNvSpPr>
            <a:spLocks noGrp="1"/>
          </p:cNvSpPr>
          <p:nvPr>
            <p:ph idx="1"/>
          </p:nvPr>
        </p:nvSpPr>
        <p:spPr>
          <a:xfrm>
            <a:off x="457200" y="1063625"/>
            <a:ext cx="8229600" cy="1573213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zh-CN" altLang="en-US" b="1" dirty="0" smtClean="0"/>
              <a:t>明确一个重要的概念：</a:t>
            </a:r>
            <a:endParaRPr lang="en-US" altLang="zh-CN" b="1" dirty="0" smtClean="0"/>
          </a:p>
          <a:p>
            <a:pPr>
              <a:defRPr/>
            </a:pPr>
            <a:r>
              <a:rPr lang="zh-CN" altLang="en-US" dirty="0" smtClean="0"/>
              <a:t>批次：</a:t>
            </a:r>
            <a:endParaRPr lang="en-US" altLang="zh-CN" dirty="0" smtClean="0"/>
          </a:p>
          <a:p>
            <a:pPr indent="19050">
              <a:buFont typeface="Wingdings" pitchFamily="2" charset="2"/>
              <a:buNone/>
              <a:defRPr/>
            </a:pPr>
            <a:r>
              <a:rPr lang="zh-CN" altLang="en-US" dirty="0" smtClean="0"/>
              <a:t>征订目录、订购目录、验收批次、送编批次、回溯批次等</a:t>
            </a:r>
            <a:endParaRPr lang="en-US" altLang="zh-CN" dirty="0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zh-CN" altLang="en-US" b="1" dirty="0" smtClean="0"/>
              <a:t>（一）订购</a:t>
            </a:r>
            <a:endParaRPr lang="en-US" altLang="zh-CN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altLang="zh-CN" b="1" dirty="0" smtClean="0"/>
              <a:t>1.</a:t>
            </a:r>
            <a:r>
              <a:rPr lang="zh-CN" altLang="en-US" b="1" dirty="0" smtClean="0"/>
              <a:t>订购前的参数设定</a:t>
            </a:r>
            <a:endParaRPr lang="en-US" altLang="zh-CN" b="1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dirty="0" smtClean="0"/>
              <a:t>书商参数</a:t>
            </a:r>
            <a:endParaRPr lang="en-US" altLang="zh-CN" dirty="0" smtClean="0"/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书商代码</a:t>
            </a:r>
            <a:endParaRPr lang="en-US" altLang="zh-CN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书商列表</a:t>
            </a:r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dirty="0" smtClean="0"/>
              <a:t>订户参数</a:t>
            </a:r>
            <a:endParaRPr lang="en-US" altLang="zh-CN" dirty="0" smtClean="0"/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订户代码</a:t>
            </a:r>
            <a:endParaRPr lang="en-US" altLang="zh-CN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订户列表</a:t>
            </a:r>
            <a:endParaRPr lang="en-US" altLang="zh-CN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订户经费设置</a:t>
            </a:r>
          </a:p>
          <a:p>
            <a:pPr>
              <a:buFont typeface="Wingdings" pitchFamily="2" charset="2"/>
              <a:buNone/>
              <a:defRPr/>
            </a:pPr>
            <a:endParaRPr lang="en-US" altLang="zh-CN" b="1" dirty="0" smtClean="0"/>
          </a:p>
        </p:txBody>
      </p:sp>
      <p:sp>
        <p:nvSpPr>
          <p:cNvPr id="14339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五、采访模块操作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76600" y="260350"/>
            <a:ext cx="57467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zh-CN" altLang="en-US" b="1" dirty="0" smtClean="0"/>
              <a:t>（一）订购</a:t>
            </a:r>
            <a:endParaRPr lang="en-US" altLang="zh-CN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altLang="zh-CN" b="1" dirty="0" smtClean="0"/>
              <a:t>2.</a:t>
            </a:r>
            <a:r>
              <a:rPr lang="zh-CN" altLang="en-US" b="1" dirty="0" smtClean="0"/>
              <a:t>订单组织</a:t>
            </a:r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dirty="0" smtClean="0"/>
              <a:t>订单的基本构成</a:t>
            </a:r>
          </a:p>
          <a:p>
            <a:pPr indent="19050">
              <a:buFont typeface="Wingdings" pitchFamily="2" charset="2"/>
              <a:buNone/>
              <a:defRPr/>
            </a:pPr>
            <a:r>
              <a:rPr lang="zh-CN" altLang="en-US" dirty="0" smtClean="0"/>
              <a:t>书商及订购目录、</a:t>
            </a:r>
            <a:r>
              <a:rPr lang="en-US" altLang="zh-CN" dirty="0" smtClean="0"/>
              <a:t>MARC</a:t>
            </a:r>
            <a:r>
              <a:rPr lang="zh-CN" altLang="en-US" dirty="0" smtClean="0"/>
              <a:t>、征订信息、订户</a:t>
            </a:r>
            <a:endParaRPr lang="en-US" altLang="zh-CN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dirty="0" smtClean="0"/>
              <a:t>组织订单</a:t>
            </a:r>
            <a:r>
              <a:rPr lang="en-US" altLang="zh-CN" dirty="0" smtClean="0"/>
              <a:t>MARC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原编生成订单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套录数据订购</a:t>
            </a:r>
            <a:r>
              <a:rPr lang="en-US" altLang="zh-CN" u="sng" dirty="0" smtClean="0">
                <a:solidFill>
                  <a:schemeClr val="accent1">
                    <a:lumMod val="75000"/>
                  </a:schemeClr>
                </a:solidFill>
              </a:rPr>
              <a:t>-Z3950</a:t>
            </a:r>
            <a:endParaRPr lang="zh-CN" altLang="en-US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套录数据订购</a:t>
            </a:r>
            <a:r>
              <a:rPr lang="en-US" altLang="zh-CN" u="sng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US" altLang="zh-CN" u="sng" dirty="0" err="1" smtClean="0">
                <a:solidFill>
                  <a:schemeClr val="accent1">
                    <a:lumMod val="75000"/>
                  </a:schemeClr>
                </a:solidFill>
              </a:rPr>
              <a:t>ie</a:t>
            </a: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浏览器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本地书目订购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en-US" altLang="zh-CN" u="sng" dirty="0" smtClean="0">
                <a:solidFill>
                  <a:schemeClr val="accent1">
                    <a:lumMod val="75000"/>
                  </a:schemeClr>
                </a:solidFill>
              </a:rPr>
              <a:t>Z3950</a:t>
            </a: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综合应用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默认订户经费套数的设定</a:t>
            </a:r>
          </a:p>
          <a:p>
            <a:pPr>
              <a:defRPr/>
            </a:pPr>
            <a:endParaRPr lang="en-US" altLang="zh-CN" b="1" dirty="0" smtClean="0"/>
          </a:p>
        </p:txBody>
      </p:sp>
      <p:sp>
        <p:nvSpPr>
          <p:cNvPr id="15363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五、采访模块操作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76600" y="260350"/>
            <a:ext cx="57467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zh-CN" altLang="en-US" b="1" dirty="0" smtClean="0"/>
              <a:t>（一）订购</a:t>
            </a:r>
            <a:endParaRPr lang="en-US" altLang="zh-CN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altLang="zh-CN" b="1" dirty="0" smtClean="0"/>
              <a:t>2.</a:t>
            </a:r>
            <a:r>
              <a:rPr lang="zh-CN" altLang="en-US" b="1" dirty="0" smtClean="0"/>
              <a:t>订单组织</a:t>
            </a:r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dirty="0" smtClean="0"/>
              <a:t>征订目录</a:t>
            </a:r>
            <a:endParaRPr lang="en-US" altLang="zh-CN" dirty="0" smtClean="0"/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征订数据转入</a:t>
            </a:r>
            <a:r>
              <a:rPr lang="en-US" altLang="zh-CN" u="sng" dirty="0" smtClean="0">
                <a:solidFill>
                  <a:schemeClr val="accent1">
                    <a:lumMod val="75000"/>
                  </a:schemeClr>
                </a:solidFill>
              </a:rPr>
              <a:t>-MARC</a:t>
            </a: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征订数据转入</a:t>
            </a:r>
            <a:endParaRPr lang="en-US" altLang="zh-CN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征订数据转入</a:t>
            </a:r>
            <a:r>
              <a:rPr lang="en-US" altLang="zh-CN" u="sng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非</a:t>
            </a:r>
            <a:r>
              <a:rPr lang="en-US" altLang="zh-CN" u="sng" dirty="0" smtClean="0">
                <a:solidFill>
                  <a:schemeClr val="accent1">
                    <a:lumMod val="75000"/>
                  </a:schemeClr>
                </a:solidFill>
              </a:rPr>
              <a:t>MARC</a:t>
            </a: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征订数据转入</a:t>
            </a:r>
            <a:endParaRPr lang="en-US" altLang="zh-CN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征订目录管理</a:t>
            </a:r>
            <a:r>
              <a:rPr lang="en-US" altLang="zh-CN" u="sng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征订目录的编辑修改以及合并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征订目录利用订单组织进行订购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征订目录利用批量自动订购进行订购</a:t>
            </a:r>
            <a:endParaRPr lang="en-US" altLang="zh-CN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批查重（订前查重）</a:t>
            </a:r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dirty="0" smtClean="0"/>
              <a:t>读者荐购处理</a:t>
            </a:r>
            <a:endParaRPr lang="en-US" altLang="zh-CN" dirty="0" smtClean="0"/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荐购文档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1">
                    <a:lumMod val="75000"/>
                  </a:schemeClr>
                </a:solidFill>
              </a:rPr>
              <a:t>读者推荐</a:t>
            </a:r>
          </a:p>
          <a:p>
            <a:pPr>
              <a:defRPr/>
            </a:pPr>
            <a:endParaRPr lang="en-US" altLang="zh-CN" dirty="0" smtClean="0"/>
          </a:p>
        </p:txBody>
      </p:sp>
      <p:sp>
        <p:nvSpPr>
          <p:cNvPr id="16387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五、采访模块操作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76600" y="260350"/>
            <a:ext cx="57467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zh-CN" altLang="en-US" b="1" dirty="0" smtClean="0"/>
              <a:t>（二）发订</a:t>
            </a:r>
          </a:p>
          <a:p>
            <a:r>
              <a:rPr lang="zh-CN" altLang="en-US" dirty="0" smtClean="0"/>
              <a:t>订购目录批查重（订后查重）</a:t>
            </a:r>
          </a:p>
          <a:p>
            <a:r>
              <a:rPr lang="zh-CN" altLang="en-US" dirty="0" smtClean="0"/>
              <a:t>订购记录的查询修改删除</a:t>
            </a:r>
          </a:p>
          <a:p>
            <a:r>
              <a:rPr lang="zh-CN" altLang="en-US" dirty="0" smtClean="0"/>
              <a:t>批量修改订户信息</a:t>
            </a:r>
          </a:p>
          <a:p>
            <a:r>
              <a:rPr lang="zh-CN" altLang="en-US" dirty="0" smtClean="0"/>
              <a:t>订单输出及发订</a:t>
            </a:r>
          </a:p>
          <a:p>
            <a:r>
              <a:rPr lang="zh-CN" altLang="en-US" dirty="0" smtClean="0"/>
              <a:t>订单改定</a:t>
            </a:r>
            <a:endParaRPr lang="en-US" altLang="zh-CN" dirty="0" smtClean="0"/>
          </a:p>
          <a:p>
            <a:pPr>
              <a:buFont typeface="Wingdings" pitchFamily="2" charset="2"/>
              <a:buNone/>
            </a:pPr>
            <a:endParaRPr lang="en-US" altLang="zh-CN" dirty="0" smtClean="0"/>
          </a:p>
        </p:txBody>
      </p:sp>
      <p:sp>
        <p:nvSpPr>
          <p:cNvPr id="17411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五、采访模块操作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76600" y="260350"/>
            <a:ext cx="57467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zh-CN" altLang="en-US" b="1" dirty="0" smtClean="0"/>
              <a:t>（三）验收</a:t>
            </a:r>
          </a:p>
          <a:p>
            <a:pPr>
              <a:defRPr/>
            </a:pPr>
            <a:r>
              <a:rPr lang="zh-CN" altLang="en-US" dirty="0" smtClean="0"/>
              <a:t>验收前的参数设定</a:t>
            </a:r>
          </a:p>
          <a:p>
            <a:pPr>
              <a:defRPr/>
            </a:pPr>
            <a:r>
              <a:rPr lang="zh-CN" altLang="en-US" dirty="0" smtClean="0"/>
              <a:t>验收批次的生成</a:t>
            </a:r>
          </a:p>
          <a:p>
            <a:pPr>
              <a:defRPr/>
            </a:pPr>
            <a:r>
              <a:rPr lang="zh-CN" altLang="en-US" dirty="0" smtClean="0"/>
              <a:t>验收并分配财产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2"/>
                </a:solidFill>
              </a:rPr>
              <a:t>订购验收</a:t>
            </a:r>
            <a:r>
              <a:rPr lang="en-US" altLang="zh-CN" u="sng" dirty="0" smtClean="0">
                <a:solidFill>
                  <a:schemeClr val="accent2"/>
                </a:solidFill>
              </a:rPr>
              <a:t>-</a:t>
            </a:r>
            <a:r>
              <a:rPr lang="zh-CN" altLang="en-US" u="sng" dirty="0" smtClean="0">
                <a:solidFill>
                  <a:schemeClr val="accent2"/>
                </a:solidFill>
              </a:rPr>
              <a:t>手工分配财产号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2"/>
                </a:solidFill>
              </a:rPr>
              <a:t>订购验收</a:t>
            </a:r>
            <a:r>
              <a:rPr lang="en-US" altLang="zh-CN" u="sng" dirty="0" smtClean="0">
                <a:solidFill>
                  <a:schemeClr val="accent2"/>
                </a:solidFill>
              </a:rPr>
              <a:t>-</a:t>
            </a:r>
            <a:r>
              <a:rPr lang="zh-CN" altLang="en-US" u="sng" dirty="0" smtClean="0">
                <a:solidFill>
                  <a:schemeClr val="accent2"/>
                </a:solidFill>
              </a:rPr>
              <a:t>自动分配财产号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>
                <a:solidFill>
                  <a:schemeClr val="accent2"/>
                </a:solidFill>
              </a:rPr>
              <a:t>特殊情况的验收</a:t>
            </a:r>
            <a:r>
              <a:rPr lang="en-US" altLang="zh-CN" u="sng" dirty="0" smtClean="0">
                <a:solidFill>
                  <a:schemeClr val="accent2"/>
                </a:solidFill>
              </a:rPr>
              <a:t>-</a:t>
            </a:r>
            <a:r>
              <a:rPr lang="zh-CN" altLang="en-US" u="sng" dirty="0" smtClean="0">
                <a:solidFill>
                  <a:schemeClr val="accent2"/>
                </a:solidFill>
              </a:rPr>
              <a:t>多卷册图书的验收</a:t>
            </a:r>
          </a:p>
          <a:p>
            <a:pPr>
              <a:defRPr/>
            </a:pPr>
            <a:endParaRPr lang="en-US" altLang="zh-CN" dirty="0" smtClean="0"/>
          </a:p>
        </p:txBody>
      </p:sp>
      <p:sp>
        <p:nvSpPr>
          <p:cNvPr id="1843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五、采访模块操作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76600" y="260350"/>
            <a:ext cx="57467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zh-CN" altLang="en-US" b="1" dirty="0" smtClean="0"/>
              <a:t>（四）送编交接</a:t>
            </a:r>
          </a:p>
          <a:p>
            <a:r>
              <a:rPr lang="zh-CN" altLang="en-US" dirty="0" smtClean="0"/>
              <a:t>送编交接以及送编交接单</a:t>
            </a:r>
            <a:r>
              <a:rPr lang="zh-CN" altLang="en-US" sz="1400" dirty="0" smtClean="0">
                <a:hlinkClick r:id="rId2" action="ppaction://hlinkfile"/>
              </a:rPr>
              <a:t>送编交接单</a:t>
            </a:r>
            <a:endParaRPr lang="en-US" altLang="zh-CN" dirty="0" smtClean="0"/>
          </a:p>
          <a:p>
            <a:pPr>
              <a:buFont typeface="Wingdings" pitchFamily="2" charset="2"/>
              <a:buNone/>
            </a:pPr>
            <a:r>
              <a:rPr lang="zh-CN" altLang="en-US" b="1" dirty="0" smtClean="0"/>
              <a:t>（五）统计</a:t>
            </a:r>
          </a:p>
          <a:p>
            <a:r>
              <a:rPr lang="zh-CN" altLang="en-US" dirty="0" smtClean="0"/>
              <a:t>财产帐清单</a:t>
            </a:r>
            <a:r>
              <a:rPr lang="zh-CN" altLang="en-US" sz="1100" dirty="0" smtClean="0">
                <a:hlinkClick r:id="rId3" action="ppaction://hlinkfile"/>
              </a:rPr>
              <a:t>中文图书采访结算清单</a:t>
            </a:r>
            <a:endParaRPr lang="zh-CN" altLang="en-US" dirty="0" smtClean="0"/>
          </a:p>
          <a:p>
            <a:pPr>
              <a:buFont typeface="Wingdings" pitchFamily="2" charset="2"/>
              <a:buNone/>
            </a:pPr>
            <a:r>
              <a:rPr lang="zh-CN" altLang="en-US" dirty="0" smtClean="0"/>
              <a:t>（六</a:t>
            </a:r>
            <a:r>
              <a:rPr lang="zh-CN" altLang="en-US" b="1" dirty="0" smtClean="0"/>
              <a:t>）其它</a:t>
            </a:r>
            <a:endParaRPr lang="en-US" altLang="zh-CN" b="1" dirty="0" smtClean="0"/>
          </a:p>
          <a:p>
            <a:r>
              <a:rPr lang="zh-CN" altLang="en-US" dirty="0" smtClean="0"/>
              <a:t>通用检索、各类统计</a:t>
            </a:r>
          </a:p>
        </p:txBody>
      </p:sp>
      <p:sp>
        <p:nvSpPr>
          <p:cNvPr id="19459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五、采访模块操作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76600" y="260350"/>
            <a:ext cx="57467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六、编目模块操作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95513" y="2997200"/>
            <a:ext cx="2232025" cy="2016125"/>
          </a:xfrm>
        </p:spPr>
        <p:txBody>
          <a:bodyPr/>
          <a:lstStyle/>
          <a:p>
            <a:r>
              <a:rPr lang="zh-CN" altLang="en-US" b="1" smtClean="0"/>
              <a:t>普通编目</a:t>
            </a:r>
            <a:endParaRPr lang="en-US" altLang="zh-CN" b="1" smtClean="0"/>
          </a:p>
          <a:p>
            <a:endParaRPr lang="en-US" altLang="zh-CN" b="1" smtClean="0"/>
          </a:p>
          <a:p>
            <a:endParaRPr lang="en-US" altLang="zh-CN" b="1" smtClean="0"/>
          </a:p>
          <a:p>
            <a:endParaRPr lang="zh-CN" altLang="en-US" b="1" smtClean="0"/>
          </a:p>
          <a:p>
            <a:r>
              <a:rPr lang="zh-CN" altLang="en-US" b="1" smtClean="0"/>
              <a:t>回溯建库编目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4213" y="1052513"/>
            <a:ext cx="122396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左大括号 5"/>
          <p:cNvSpPr/>
          <p:nvPr/>
        </p:nvSpPr>
        <p:spPr>
          <a:xfrm>
            <a:off x="1547813" y="3141663"/>
            <a:ext cx="720725" cy="1582737"/>
          </a:xfrm>
          <a:prstGeom prst="leftBrace">
            <a:avLst>
              <a:gd name="adj1" fmla="val 54630"/>
              <a:gd name="adj2" fmla="val 50000"/>
            </a:avLst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左大括号 6"/>
          <p:cNvSpPr/>
          <p:nvPr/>
        </p:nvSpPr>
        <p:spPr>
          <a:xfrm>
            <a:off x="4356100" y="2420938"/>
            <a:ext cx="720725" cy="1584325"/>
          </a:xfrm>
          <a:prstGeom prst="leftBrace">
            <a:avLst>
              <a:gd name="adj1" fmla="val 54630"/>
              <a:gd name="adj2" fmla="val 50000"/>
            </a:avLst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5076825" y="2276475"/>
            <a:ext cx="22320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l"/>
              <a:defRPr/>
            </a:pPr>
            <a:r>
              <a:rPr lang="zh-CN" altLang="en-US" sz="2000" b="1" dirty="0">
                <a:latin typeface="+mn-lt"/>
                <a:ea typeface="黑体" pitchFamily="2" charset="-122"/>
              </a:rPr>
              <a:t>原始编目</a:t>
            </a:r>
            <a:endParaRPr lang="en-US" altLang="zh-CN" sz="2000" b="1" dirty="0">
              <a:latin typeface="+mn-lt"/>
              <a:ea typeface="黑体" pitchFamily="2" charset="-122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l"/>
              <a:defRPr/>
            </a:pPr>
            <a:endParaRPr lang="en-US" altLang="zh-CN" sz="2000" b="1" dirty="0">
              <a:latin typeface="+mn-lt"/>
              <a:ea typeface="黑体" pitchFamily="2" charset="-122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l"/>
              <a:defRPr/>
            </a:pPr>
            <a:endParaRPr lang="en-US" altLang="zh-CN" sz="2000" b="1" dirty="0">
              <a:latin typeface="+mn-lt"/>
              <a:ea typeface="黑体" pitchFamily="2" charset="-122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l"/>
              <a:defRPr/>
            </a:pPr>
            <a:endParaRPr lang="zh-CN" altLang="en-US" sz="2000" b="1" dirty="0">
              <a:latin typeface="+mn-lt"/>
              <a:ea typeface="黑体" pitchFamily="2" charset="-122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l"/>
              <a:defRPr/>
            </a:pPr>
            <a:r>
              <a:rPr lang="zh-CN" altLang="en-US" sz="2000" b="1" dirty="0">
                <a:latin typeface="+mn-lt"/>
                <a:ea typeface="黑体" pitchFamily="2" charset="-122"/>
              </a:rPr>
              <a:t>套录编目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六、编目模块操作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 b="1" dirty="0" smtClean="0"/>
              <a:t>读交接单</a:t>
            </a:r>
            <a:endParaRPr lang="en-US" altLang="zh-CN" b="1" dirty="0" smtClean="0"/>
          </a:p>
          <a:p>
            <a:pPr>
              <a:defRPr/>
            </a:pPr>
            <a:r>
              <a:rPr lang="en-US" altLang="zh-CN" b="1" dirty="0" smtClean="0"/>
              <a:t>MARC</a:t>
            </a:r>
            <a:r>
              <a:rPr lang="zh-CN" altLang="en-US" b="1" dirty="0" smtClean="0"/>
              <a:t>编辑</a:t>
            </a:r>
            <a:endParaRPr lang="zh-CN" altLang="en-US" dirty="0" smtClean="0"/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浏览、编辑状态窗体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修改</a:t>
            </a:r>
            <a:r>
              <a:rPr lang="en-US" altLang="zh-CN" u="sng" dirty="0" smtClean="0"/>
              <a:t>marc</a:t>
            </a:r>
            <a:r>
              <a:rPr lang="zh-CN" altLang="en-US" u="sng" dirty="0" smtClean="0"/>
              <a:t>基本信息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新建以及复制</a:t>
            </a:r>
            <a:r>
              <a:rPr lang="en-US" altLang="zh-CN" u="sng" dirty="0" smtClean="0"/>
              <a:t>marc</a:t>
            </a:r>
            <a:endParaRPr lang="zh-CN" altLang="en-US" u="sng" dirty="0" smtClean="0"/>
          </a:p>
          <a:p>
            <a:pPr indent="19050">
              <a:buFont typeface="Wingdings" pitchFamily="2" charset="2"/>
              <a:buChar char="ü"/>
              <a:defRPr/>
            </a:pPr>
            <a:r>
              <a:rPr lang="en-US" altLang="zh-CN" u="sng" dirty="0" smtClean="0"/>
              <a:t>MARC</a:t>
            </a:r>
            <a:r>
              <a:rPr lang="zh-CN" altLang="en-US" u="sng" dirty="0" smtClean="0"/>
              <a:t>查重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en-US" altLang="zh-CN" u="sng" dirty="0" smtClean="0"/>
              <a:t>MARC</a:t>
            </a:r>
            <a:r>
              <a:rPr lang="zh-CN" altLang="en-US" u="sng" dirty="0" smtClean="0"/>
              <a:t>字段规则定义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en-US" altLang="zh-CN" u="sng" dirty="0" smtClean="0"/>
              <a:t>MARC</a:t>
            </a:r>
            <a:r>
              <a:rPr lang="zh-CN" altLang="en-US" u="sng" dirty="0" smtClean="0"/>
              <a:t>等级说明</a:t>
            </a:r>
          </a:p>
          <a:p>
            <a:pPr indent="19050">
              <a:buFont typeface="Wingdings" pitchFamily="2" charset="2"/>
              <a:buNone/>
              <a:defRPr/>
            </a:pPr>
            <a:r>
              <a:rPr lang="zh-CN" altLang="en-US" dirty="0" smtClean="0"/>
              <a:t>订购、待编、已编、审校</a:t>
            </a:r>
            <a:endParaRPr lang="zh-CN" altLang="zh-CN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76600" y="188913"/>
            <a:ext cx="677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一、</a:t>
            </a:r>
            <a:r>
              <a:rPr lang="zh-CN" altLang="zh-CN" smtClean="0"/>
              <a:t>资源建设部简介</a:t>
            </a:r>
            <a:endParaRPr lang="zh-CN" altLang="en-US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 smtClean="0"/>
              <a:t>多年来，</a:t>
            </a:r>
            <a:r>
              <a:rPr lang="zh-CN" altLang="zh-CN" sz="2800" dirty="0" smtClean="0"/>
              <a:t>历经分分合合，中采、西采、中编、西编</a:t>
            </a:r>
            <a:r>
              <a:rPr lang="zh-CN" altLang="en-US" sz="2800" dirty="0" smtClean="0"/>
              <a:t>，采访部、编目部，</a:t>
            </a:r>
            <a:r>
              <a:rPr lang="zh-CN" altLang="zh-CN" sz="2800" dirty="0" smtClean="0"/>
              <a:t>中文采编、西文采编</a:t>
            </a:r>
            <a:r>
              <a:rPr lang="zh-CN" altLang="en-US" sz="2800" dirty="0" smtClean="0"/>
              <a:t>，</a:t>
            </a:r>
            <a:r>
              <a:rPr lang="zh-CN" altLang="zh-CN" sz="2800" dirty="0" smtClean="0"/>
              <a:t>流通典藏、期刊</a:t>
            </a:r>
            <a:r>
              <a:rPr lang="zh-CN" altLang="en-US" sz="2800" dirty="0" smtClean="0"/>
              <a:t>等。</a:t>
            </a:r>
            <a:endParaRPr lang="en-US" altLang="zh-CN" sz="2800" dirty="0" smtClean="0"/>
          </a:p>
          <a:p>
            <a:r>
              <a:rPr lang="zh-CN" altLang="zh-CN" sz="2800" dirty="0" smtClean="0"/>
              <a:t>至</a:t>
            </a:r>
            <a:r>
              <a:rPr lang="en-US" altLang="zh-CN" sz="2800" dirty="0" smtClean="0"/>
              <a:t>2011</a:t>
            </a:r>
            <a:r>
              <a:rPr lang="zh-CN" altLang="zh-CN" sz="2800" dirty="0" smtClean="0"/>
              <a:t>年</a:t>
            </a:r>
            <a:r>
              <a:rPr lang="en-US" altLang="zh-CN" sz="2800" dirty="0" smtClean="0"/>
              <a:t>3</a:t>
            </a:r>
            <a:r>
              <a:rPr lang="zh-CN" altLang="zh-CN" sz="2800" dirty="0" smtClean="0"/>
              <a:t>月，合并为资源建设部，工作内容涵盖中、外文图书采访、编目、典藏，以及期刊的采访、编目工作。</a:t>
            </a:r>
            <a:endParaRPr lang="en-US" altLang="zh-CN" sz="2800" dirty="0" smtClean="0"/>
          </a:p>
          <a:p>
            <a:r>
              <a:rPr lang="zh-CN" altLang="en-US" sz="2800" dirty="0" smtClean="0"/>
              <a:t>目前部门工作人员，正式职工</a:t>
            </a:r>
            <a:r>
              <a:rPr lang="en-US" altLang="zh-CN" sz="2800" dirty="0" smtClean="0"/>
              <a:t>14</a:t>
            </a:r>
            <a:r>
              <a:rPr lang="zh-CN" altLang="en-US" sz="2800" dirty="0" smtClean="0"/>
              <a:t>人，临时工作人员</a:t>
            </a:r>
            <a:r>
              <a:rPr lang="en-US" altLang="zh-CN" sz="2800" dirty="0" smtClean="0"/>
              <a:t>2</a:t>
            </a:r>
            <a:r>
              <a:rPr lang="zh-CN" altLang="en-US" sz="2800" dirty="0" smtClean="0"/>
              <a:t>人，学生馆员</a:t>
            </a:r>
            <a:r>
              <a:rPr lang="en-US" altLang="zh-CN" sz="2800" dirty="0" smtClean="0"/>
              <a:t>3</a:t>
            </a:r>
            <a:r>
              <a:rPr lang="zh-CN" altLang="en-US" sz="2800" dirty="0" smtClean="0"/>
              <a:t>人，中文编目外包加工人员</a:t>
            </a:r>
            <a:r>
              <a:rPr lang="en-US" altLang="zh-CN" sz="2800" dirty="0" smtClean="0"/>
              <a:t>2-4</a:t>
            </a:r>
            <a:r>
              <a:rPr lang="zh-CN" altLang="en-US" sz="2800" dirty="0" smtClean="0"/>
              <a:t>人。</a:t>
            </a:r>
            <a:endParaRPr lang="zh-CN" altLang="zh-CN" sz="2800" dirty="0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六、编目模块操作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CN" b="1" dirty="0" smtClean="0"/>
              <a:t>MARC</a:t>
            </a:r>
            <a:r>
              <a:rPr lang="zh-CN" altLang="en-US" b="1" dirty="0" smtClean="0"/>
              <a:t>数据获取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zh-CN" b="1" dirty="0" smtClean="0"/>
              <a:t>Z3950</a:t>
            </a:r>
            <a:r>
              <a:rPr lang="zh-CN" altLang="en-US" b="1" dirty="0" smtClean="0"/>
              <a:t>协议</a:t>
            </a:r>
            <a:r>
              <a:rPr lang="en-US" altLang="zh-CN" b="1" dirty="0" smtClean="0"/>
              <a:t>MARC</a:t>
            </a:r>
            <a:r>
              <a:rPr lang="zh-CN" altLang="en-US" b="1" dirty="0" smtClean="0"/>
              <a:t>数据检索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en-US" altLang="zh-CN" u="sng" dirty="0" smtClean="0"/>
              <a:t>CALIS</a:t>
            </a:r>
            <a:r>
              <a:rPr lang="zh-CN" altLang="en-US" u="sng" dirty="0" smtClean="0"/>
              <a:t>中心</a:t>
            </a:r>
            <a:r>
              <a:rPr lang="en-US" altLang="zh-CN" u="sng" dirty="0" smtClean="0"/>
              <a:t>MARC</a:t>
            </a:r>
            <a:r>
              <a:rPr lang="zh-CN" altLang="en-US" u="sng" dirty="0" smtClean="0"/>
              <a:t>数据下载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en-US" altLang="zh-CN" u="sng" dirty="0" smtClean="0"/>
              <a:t>MARC</a:t>
            </a:r>
            <a:r>
              <a:rPr lang="zh-CN" altLang="en-US" u="sng" dirty="0" smtClean="0"/>
              <a:t>下载保留字段以及自动过滤字段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我的最爱的综合检索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zh-CN" b="1" dirty="0" smtClean="0"/>
              <a:t>MARC</a:t>
            </a:r>
            <a:r>
              <a:rPr lang="zh-CN" altLang="en-US" b="1" dirty="0" smtClean="0"/>
              <a:t>网页粘帖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网页</a:t>
            </a:r>
            <a:r>
              <a:rPr lang="en-US" altLang="zh-CN" u="sng" dirty="0" smtClean="0"/>
              <a:t>MARC</a:t>
            </a:r>
            <a:r>
              <a:rPr lang="zh-CN" altLang="en-US" u="sng" dirty="0" smtClean="0"/>
              <a:t>粘贴的流程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网页</a:t>
            </a:r>
            <a:r>
              <a:rPr lang="en-US" altLang="zh-CN" u="sng" dirty="0" smtClean="0"/>
              <a:t>MARC</a:t>
            </a:r>
            <a:r>
              <a:rPr lang="zh-CN" altLang="en-US" u="sng" dirty="0" smtClean="0"/>
              <a:t>粘贴的设置</a:t>
            </a:r>
            <a:endParaRPr lang="zh-CN" altLang="zh-CN" u="sng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76600" y="188913"/>
            <a:ext cx="677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六、编目模块操作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CN" b="1" dirty="0" smtClean="0"/>
              <a:t>MARC</a:t>
            </a:r>
            <a:r>
              <a:rPr lang="zh-CN" altLang="en-US" b="1" dirty="0" smtClean="0"/>
              <a:t>检索与查重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zh-CN" altLang="en-US" b="1" dirty="0" smtClean="0"/>
              <a:t>检索方式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检索方式</a:t>
            </a:r>
            <a:r>
              <a:rPr lang="en-US" altLang="zh-CN" u="sng" dirty="0" smtClean="0"/>
              <a:t>-</a:t>
            </a:r>
            <a:r>
              <a:rPr lang="zh-CN" altLang="en-US" u="sng" dirty="0" smtClean="0"/>
              <a:t>简单检索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检索方式</a:t>
            </a:r>
            <a:r>
              <a:rPr lang="en-US" altLang="zh-CN" u="sng" dirty="0" smtClean="0"/>
              <a:t>-</a:t>
            </a:r>
            <a:r>
              <a:rPr lang="zh-CN" altLang="en-US" u="sng" dirty="0" smtClean="0"/>
              <a:t>高级检索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检索方式</a:t>
            </a:r>
            <a:r>
              <a:rPr lang="en-US" altLang="zh-CN" u="sng" dirty="0" smtClean="0"/>
              <a:t>-Z3950</a:t>
            </a:r>
            <a:r>
              <a:rPr lang="zh-CN" altLang="en-US" u="sng" dirty="0" smtClean="0"/>
              <a:t>通用检索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zh-CN" b="1" dirty="0" smtClean="0"/>
              <a:t>Z3950</a:t>
            </a:r>
            <a:r>
              <a:rPr lang="zh-CN" altLang="en-US" b="1" dirty="0" smtClean="0"/>
              <a:t>自动关联检索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检索方式</a:t>
            </a:r>
            <a:r>
              <a:rPr lang="en-US" altLang="zh-CN" u="sng" dirty="0" smtClean="0"/>
              <a:t>-z3950</a:t>
            </a:r>
            <a:r>
              <a:rPr lang="zh-CN" altLang="en-US" u="sng" dirty="0" smtClean="0"/>
              <a:t>自动关联的设置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检索方式</a:t>
            </a:r>
            <a:r>
              <a:rPr lang="en-US" altLang="zh-CN" u="sng" dirty="0" smtClean="0"/>
              <a:t>-z3950</a:t>
            </a:r>
            <a:r>
              <a:rPr lang="zh-CN" altLang="en-US" u="sng" dirty="0" smtClean="0"/>
              <a:t>自动关联查询</a:t>
            </a:r>
          </a:p>
          <a:p>
            <a:pPr>
              <a:defRPr/>
            </a:pPr>
            <a:r>
              <a:rPr lang="en-US" altLang="zh-CN" b="1" dirty="0" smtClean="0"/>
              <a:t>MARC</a:t>
            </a:r>
            <a:r>
              <a:rPr lang="zh-CN" altLang="en-US" b="1" dirty="0" smtClean="0"/>
              <a:t>工作区</a:t>
            </a:r>
          </a:p>
          <a:p>
            <a:pPr indent="19050">
              <a:buFont typeface="Arial" pitchFamily="34" charset="0"/>
              <a:buChar char="•"/>
              <a:defRPr/>
            </a:pPr>
            <a:endParaRPr lang="zh-CN" altLang="zh-CN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76600" y="188913"/>
            <a:ext cx="677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六、编目模块操作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CN" b="1" dirty="0" smtClean="0"/>
              <a:t>MARC</a:t>
            </a:r>
            <a:r>
              <a:rPr lang="zh-CN" altLang="en-US" b="1" dirty="0" smtClean="0"/>
              <a:t>业务窗口编辑</a:t>
            </a:r>
            <a:endParaRPr lang="zh-CN" alt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zh-CN" altLang="en-US" b="1" dirty="0" smtClean="0"/>
              <a:t>索书号处理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索书号的新增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利用种次号生成索书号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种次号的管理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利用作者号生成索书号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索书号的修改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索书号的删除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通过索书号自动生成</a:t>
            </a:r>
            <a:r>
              <a:rPr lang="en-US" altLang="zh-CN" u="sng" dirty="0" smtClean="0"/>
              <a:t>marc</a:t>
            </a:r>
            <a:r>
              <a:rPr lang="zh-CN" altLang="en-US" u="sng" dirty="0" smtClean="0"/>
              <a:t>字段</a:t>
            </a:r>
          </a:p>
          <a:p>
            <a:pPr indent="19050">
              <a:buFont typeface="Arial" pitchFamily="34" charset="0"/>
              <a:buChar char="•"/>
              <a:defRPr/>
            </a:pPr>
            <a:endParaRPr lang="zh-CN" altLang="zh-CN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76600" y="188913"/>
            <a:ext cx="677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六、编目模块操作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CN" b="1" dirty="0" smtClean="0"/>
              <a:t>MARC</a:t>
            </a:r>
            <a:r>
              <a:rPr lang="zh-CN" altLang="en-US" b="1" dirty="0" smtClean="0"/>
              <a:t>业务窗口编辑</a:t>
            </a:r>
            <a:endParaRPr lang="zh-CN" alt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zh-CN" altLang="en-US" b="1" dirty="0" smtClean="0"/>
              <a:t>副本处理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普通编目的副本处理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附件的管理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zh-CN" altLang="en-US" b="1" dirty="0" smtClean="0"/>
              <a:t>回溯编目的副本处理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回溯状态</a:t>
            </a:r>
            <a:r>
              <a:rPr lang="en-US" altLang="zh-CN" u="sng" dirty="0" smtClean="0"/>
              <a:t>-</a:t>
            </a:r>
            <a:r>
              <a:rPr lang="zh-CN" altLang="en-US" u="sng" dirty="0" smtClean="0"/>
              <a:t>复本的新增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回溯状态</a:t>
            </a:r>
            <a:r>
              <a:rPr lang="en-US" altLang="zh-CN" u="sng" dirty="0" smtClean="0"/>
              <a:t>-</a:t>
            </a:r>
            <a:r>
              <a:rPr lang="zh-CN" altLang="en-US" u="sng" dirty="0" smtClean="0"/>
              <a:t>财产号条码号规则生成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回溯状态</a:t>
            </a:r>
            <a:r>
              <a:rPr lang="en-US" altLang="zh-CN" u="sng" dirty="0" smtClean="0"/>
              <a:t>-</a:t>
            </a:r>
            <a:r>
              <a:rPr lang="zh-CN" altLang="en-US" u="sng" dirty="0" smtClean="0"/>
              <a:t>复本新增继承项目设定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回溯状态</a:t>
            </a:r>
            <a:r>
              <a:rPr lang="en-US" altLang="zh-CN" u="sng" dirty="0" smtClean="0"/>
              <a:t>-</a:t>
            </a:r>
            <a:r>
              <a:rPr lang="zh-CN" altLang="en-US" u="sng" dirty="0" smtClean="0"/>
              <a:t>复本修改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回溯状态</a:t>
            </a:r>
            <a:r>
              <a:rPr lang="en-US" altLang="zh-CN" u="sng" dirty="0" smtClean="0"/>
              <a:t>-</a:t>
            </a:r>
            <a:r>
              <a:rPr lang="zh-CN" altLang="en-US" u="sng" dirty="0" smtClean="0"/>
              <a:t>复本的删除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zh-CN" b="1" dirty="0" smtClean="0"/>
              <a:t>MARC</a:t>
            </a:r>
            <a:r>
              <a:rPr lang="zh-CN" altLang="en-US" b="1" dirty="0" smtClean="0"/>
              <a:t>合并与副本拖拽</a:t>
            </a:r>
            <a:endParaRPr lang="zh-CN" altLang="zh-CN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76600" y="188913"/>
            <a:ext cx="677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六、编目模块操作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 b="1" dirty="0" smtClean="0"/>
              <a:t>书标打印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zh-CN" altLang="en-US" dirty="0" smtClean="0"/>
              <a:t>格式设定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zh-CN" altLang="en-US" dirty="0" smtClean="0"/>
              <a:t>打印方式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单个打印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读交接单批量打印书标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列表模式批量打印</a:t>
            </a:r>
          </a:p>
          <a:p>
            <a:pPr indent="19050">
              <a:buFont typeface="Wingdings" pitchFamily="2" charset="2"/>
              <a:buChar char="ü"/>
              <a:defRPr/>
            </a:pPr>
            <a:r>
              <a:rPr lang="zh-CN" altLang="en-US" u="sng" dirty="0" smtClean="0"/>
              <a:t>书标打印序列</a:t>
            </a:r>
          </a:p>
          <a:p>
            <a:pPr>
              <a:defRPr/>
            </a:pPr>
            <a:endParaRPr lang="zh-CN" altLang="en-US" b="1" dirty="0" smtClean="0"/>
          </a:p>
          <a:p>
            <a:pPr indent="19050">
              <a:buFont typeface="Arial" pitchFamily="34" charset="0"/>
              <a:buChar char="•"/>
              <a:defRPr/>
            </a:pPr>
            <a:endParaRPr lang="zh-CN" altLang="zh-CN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76600" y="188913"/>
            <a:ext cx="677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七、典藏模块操作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 smtClean="0"/>
              <a:t>新书分配</a:t>
            </a:r>
          </a:p>
          <a:p>
            <a:pPr indent="19050">
              <a:buFont typeface="Wingdings" pitchFamily="2" charset="2"/>
              <a:buChar char="ü"/>
            </a:pPr>
            <a:r>
              <a:rPr lang="zh-CN" altLang="en-US" u="sng" dirty="0" smtClean="0"/>
              <a:t>新书分配批次管理</a:t>
            </a:r>
          </a:p>
          <a:p>
            <a:pPr indent="19050">
              <a:buFont typeface="Wingdings" pitchFamily="2" charset="2"/>
              <a:buChar char="ü"/>
            </a:pPr>
            <a:r>
              <a:rPr lang="zh-CN" altLang="en-US" u="sng" dirty="0" smtClean="0"/>
              <a:t>单本分配方法</a:t>
            </a:r>
          </a:p>
          <a:p>
            <a:r>
              <a:rPr lang="zh-CN" altLang="en-US" b="1" dirty="0" smtClean="0"/>
              <a:t>新书自动分配规则</a:t>
            </a:r>
          </a:p>
          <a:p>
            <a:pPr indent="19050">
              <a:buFont typeface="Wingdings" pitchFamily="2" charset="2"/>
              <a:buChar char="ü"/>
            </a:pPr>
            <a:r>
              <a:rPr lang="zh-CN" altLang="en-US" u="sng" dirty="0" smtClean="0"/>
              <a:t>批量分配</a:t>
            </a:r>
          </a:p>
          <a:p>
            <a:pPr indent="19050">
              <a:buFont typeface="Wingdings" pitchFamily="2" charset="2"/>
              <a:buChar char="ü"/>
            </a:pPr>
            <a:r>
              <a:rPr lang="zh-CN" altLang="en-US" u="sng" dirty="0" smtClean="0"/>
              <a:t>按照馆藏地分配</a:t>
            </a:r>
          </a:p>
          <a:p>
            <a:pPr indent="19050">
              <a:buFont typeface="Wingdings" pitchFamily="2" charset="2"/>
              <a:buChar char="ü"/>
            </a:pPr>
            <a:r>
              <a:rPr lang="zh-CN" altLang="en-US" u="sng" dirty="0" smtClean="0"/>
              <a:t>交接清单</a:t>
            </a:r>
            <a:endParaRPr lang="en-US" altLang="zh-CN" u="sng" dirty="0" smtClean="0"/>
          </a:p>
          <a:p>
            <a:pPr indent="19050">
              <a:buFont typeface="Wingdings" pitchFamily="2" charset="2"/>
              <a:buChar char="ü"/>
            </a:pPr>
            <a:endParaRPr lang="en-US" altLang="zh-CN" u="sng" dirty="0" smtClean="0"/>
          </a:p>
          <a:p>
            <a:r>
              <a:rPr lang="zh-CN" altLang="en-US" b="1" dirty="0" smtClean="0"/>
              <a:t>分类统计</a:t>
            </a:r>
            <a:endParaRPr lang="en-US" altLang="zh-CN" b="1" dirty="0" smtClean="0"/>
          </a:p>
          <a:p>
            <a:endParaRPr lang="en-US" altLang="zh-CN" b="1" dirty="0" smtClean="0">
              <a:solidFill>
                <a:srgbClr val="FF0000"/>
              </a:solidFill>
            </a:endParaRPr>
          </a:p>
          <a:p>
            <a:endParaRPr lang="en-US" altLang="zh-CN" b="1" dirty="0" smtClean="0">
              <a:solidFill>
                <a:srgbClr val="FF0000"/>
              </a:solidFill>
            </a:endParaRPr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从典藏退回至验收的操作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43438" y="188913"/>
            <a:ext cx="11525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八、新系统</a:t>
            </a:r>
            <a:r>
              <a:rPr lang="zh-CN" altLang="zh-CN" dirty="0" smtClean="0"/>
              <a:t>突出特点</a:t>
            </a:r>
            <a:endParaRPr lang="zh-CN" altLang="en-US" dirty="0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b="1" dirty="0" smtClean="0"/>
              <a:t>所有业务集中在一个系统平台 上</a:t>
            </a:r>
            <a:endParaRPr lang="en-US" altLang="zh-CN" b="1" dirty="0" smtClean="0"/>
          </a:p>
          <a:p>
            <a:pPr lvl="0"/>
            <a:r>
              <a:rPr lang="zh-CN" altLang="zh-CN" b="1" dirty="0" smtClean="0"/>
              <a:t>批处理</a:t>
            </a:r>
            <a:r>
              <a:rPr lang="zh-CN" altLang="zh-CN" b="1" dirty="0" smtClean="0"/>
              <a:t>功能</a:t>
            </a:r>
            <a:endParaRPr lang="zh-CN" altLang="zh-CN" dirty="0" smtClean="0"/>
          </a:p>
          <a:p>
            <a:pPr lvl="0"/>
            <a:r>
              <a:rPr lang="zh-CN" altLang="zh-CN" b="1" dirty="0" smtClean="0"/>
              <a:t>数据来源多样、获取便利</a:t>
            </a:r>
            <a:endParaRPr lang="zh-CN" altLang="zh-CN" dirty="0" smtClean="0"/>
          </a:p>
          <a:p>
            <a:pPr lvl="0"/>
            <a:r>
              <a:rPr lang="zh-CN" altLang="zh-CN" b="1" dirty="0" smtClean="0"/>
              <a:t>读者荐购功能 </a:t>
            </a:r>
            <a:endParaRPr lang="zh-CN" altLang="zh-CN" dirty="0" smtClean="0"/>
          </a:p>
          <a:p>
            <a:pPr lvl="0"/>
            <a:r>
              <a:rPr lang="zh-CN" altLang="zh-CN" b="1" dirty="0" smtClean="0"/>
              <a:t>操作符合日常使用习惯，如单、多选，拷贝、粘贴，鼠标滚轮等</a:t>
            </a:r>
            <a:endParaRPr lang="zh-CN" altLang="zh-CN" dirty="0" smtClean="0"/>
          </a:p>
          <a:p>
            <a:pPr lvl="0"/>
            <a:r>
              <a:rPr lang="zh-CN" altLang="zh-CN" b="1" dirty="0" smtClean="0"/>
              <a:t>统计结果简明易懂</a:t>
            </a:r>
            <a:r>
              <a:rPr lang="en-US" altLang="zh-CN" b="1" dirty="0" smtClean="0"/>
              <a:t> </a:t>
            </a:r>
            <a:r>
              <a:rPr lang="zh-CN" altLang="en-US" b="1" dirty="0" smtClean="0"/>
              <a:t>，可输入</a:t>
            </a:r>
            <a:r>
              <a:rPr lang="en-US" altLang="zh-CN" b="1" dirty="0" smtClean="0"/>
              <a:t>EXCEL</a:t>
            </a:r>
            <a:r>
              <a:rPr lang="zh-CN" altLang="en-US" b="1" dirty="0" smtClean="0"/>
              <a:t>表格，便于二次操作。</a:t>
            </a:r>
            <a:endParaRPr lang="en-US" altLang="zh-CN" b="1" dirty="0" smtClean="0"/>
          </a:p>
          <a:p>
            <a:pPr lvl="0"/>
            <a:endParaRPr lang="en-US" altLang="zh-CN" b="1" dirty="0" smtClean="0"/>
          </a:p>
          <a:p>
            <a:pPr lvl="0">
              <a:buNone/>
            </a:pPr>
            <a:r>
              <a:rPr lang="zh-CN" altLang="en-US" b="1" dirty="0" smtClean="0"/>
              <a:t>     系统报表       </a:t>
            </a:r>
            <a:r>
              <a:rPr lang="en-US" altLang="zh-CN" b="1" dirty="0" smtClean="0">
                <a:hlinkClick r:id="rId2" action="ppaction://hlinkfile"/>
              </a:rPr>
              <a:t>10.txt</a:t>
            </a:r>
            <a:r>
              <a:rPr lang="en-US" altLang="zh-CN" b="1" dirty="0" smtClean="0"/>
              <a:t>                                     </a:t>
            </a:r>
            <a:r>
              <a:rPr lang="en-US" altLang="zh-CN" b="1" dirty="0" smtClean="0">
                <a:hlinkClick r:id="rId3" action="ppaction://hlinkfile"/>
              </a:rPr>
              <a:t>10</a:t>
            </a:r>
            <a:r>
              <a:rPr lang="zh-CN" altLang="en-US" b="1" dirty="0" smtClean="0">
                <a:hlinkClick r:id="rId3" action="ppaction://hlinkfile"/>
              </a:rPr>
              <a:t>分类</a:t>
            </a:r>
            <a:r>
              <a:rPr lang="en-US" altLang="zh-CN" b="1" dirty="0" smtClean="0">
                <a:hlinkClick r:id="rId3" action="ppaction://hlinkfile"/>
              </a:rPr>
              <a:t>.txt</a:t>
            </a:r>
            <a:r>
              <a:rPr lang="en-US" altLang="zh-CN" b="1" dirty="0" smtClean="0"/>
              <a:t>     </a:t>
            </a:r>
            <a:r>
              <a:rPr lang="en-US" altLang="zh-CN" b="1" dirty="0" smtClean="0">
                <a:hlinkClick r:id="rId4" action="ppaction://hlinkfile"/>
              </a:rPr>
              <a:t>2013.xlsx</a:t>
            </a:r>
            <a:endParaRPr lang="zh-CN" altLang="zh-CN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429000"/>
            <a:ext cx="14287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九、交流答疑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zh-CN" altLang="zh-CN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4"/>
          <p:cNvSpPr>
            <a:spLocks noChangeArrowheads="1" noChangeShapeType="1" noTextEdit="1"/>
          </p:cNvSpPr>
          <p:nvPr/>
        </p:nvSpPr>
        <p:spPr bwMode="auto">
          <a:xfrm>
            <a:off x="2843213" y="1989138"/>
            <a:ext cx="3514725" cy="1363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400" b="1" kern="1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7961" dir="2700000" algn="ctr" rotWithShape="0">
                    <a:schemeClr val="tx1"/>
                  </a:outerShdw>
                </a:effectLst>
                <a:latin typeface="黑体"/>
                <a:ea typeface="黑体"/>
              </a:rPr>
              <a:t>谢谢！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一、</a:t>
            </a:r>
            <a:r>
              <a:rPr lang="zh-CN" altLang="zh-CN" smtClean="0"/>
              <a:t>资源建设部简介</a:t>
            </a:r>
            <a:endParaRPr lang="zh-CN" altLang="en-US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zh-CN" altLang="zh-CN" sz="2800" smtClean="0"/>
              <a:t>工作职责：</a:t>
            </a:r>
          </a:p>
          <a:p>
            <a:r>
              <a:rPr lang="zh-CN" altLang="zh-CN" smtClean="0"/>
              <a:t>根据学校教学和科研需求，征订、采购中、外文图书。</a:t>
            </a:r>
          </a:p>
          <a:p>
            <a:r>
              <a:rPr lang="zh-CN" altLang="zh-CN" smtClean="0"/>
              <a:t>根据文献资源发展政策，做好访书、补选、剔旧工作。</a:t>
            </a:r>
          </a:p>
          <a:p>
            <a:r>
              <a:rPr lang="zh-CN" altLang="zh-CN" smtClean="0"/>
              <a:t>编制中、外文图书采购预决算，制定年度中、外文图书采访计划</a:t>
            </a:r>
            <a:r>
              <a:rPr lang="zh-CN" altLang="en-US" smtClean="0"/>
              <a:t>。</a:t>
            </a:r>
            <a:endParaRPr lang="zh-CN" altLang="zh-CN" smtClean="0"/>
          </a:p>
          <a:p>
            <a:r>
              <a:rPr lang="zh-CN" altLang="zh-CN" smtClean="0"/>
              <a:t>负责全馆图书财产帐、采购帐的编制与管理。</a:t>
            </a:r>
          </a:p>
          <a:p>
            <a:r>
              <a:rPr lang="zh-CN" altLang="zh-CN" smtClean="0"/>
              <a:t>承担中、外文图书的验收、加工、分类标引、编目和规范等工作。</a:t>
            </a:r>
          </a:p>
          <a:p>
            <a:r>
              <a:rPr lang="zh-CN" altLang="zh-CN" smtClean="0"/>
              <a:t>俄文图书及</a:t>
            </a:r>
            <a:r>
              <a:rPr lang="en-US" altLang="zh-CN" smtClean="0"/>
              <a:t>1975</a:t>
            </a:r>
            <a:r>
              <a:rPr lang="zh-CN" altLang="zh-CN" smtClean="0"/>
              <a:t>年以前出版的西文图书的回溯建库工作。</a:t>
            </a:r>
          </a:p>
          <a:p>
            <a:r>
              <a:rPr lang="en-US" altLang="zh-CN" smtClean="0"/>
              <a:t> </a:t>
            </a:r>
            <a:r>
              <a:rPr lang="zh-CN" altLang="zh-CN" smtClean="0"/>
              <a:t>承担图书馆图书文献的典藏工作。</a:t>
            </a:r>
          </a:p>
          <a:p>
            <a:r>
              <a:rPr lang="zh-CN" altLang="zh-CN" smtClean="0"/>
              <a:t>向</a:t>
            </a:r>
            <a:r>
              <a:rPr lang="en-US" altLang="zh-CN" smtClean="0"/>
              <a:t>CALIS</a:t>
            </a:r>
            <a:r>
              <a:rPr lang="zh-CN" altLang="zh-CN" smtClean="0"/>
              <a:t>联合编目中心提交书目数据和馆藏信息。</a:t>
            </a:r>
          </a:p>
          <a:p>
            <a:r>
              <a:rPr lang="zh-CN" altLang="zh-CN" smtClean="0"/>
              <a:t>承担校内书目数据加工任务和编目人员的业务培训。</a:t>
            </a:r>
          </a:p>
          <a:p>
            <a:r>
              <a:rPr lang="zh-CN" altLang="zh-CN" smtClean="0"/>
              <a:t>向读者提供北京图书大厦的样书预览服务，为本校及天津地区其他高校图书馆采购图书提供样书，为学校师生买书提供服务。</a:t>
            </a:r>
            <a:endParaRPr lang="zh-CN" altLang="en-US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二、</a:t>
            </a:r>
            <a:r>
              <a:rPr lang="zh-CN" altLang="zh-CN" smtClean="0"/>
              <a:t>经费情况</a:t>
            </a:r>
            <a:endParaRPr lang="zh-CN" altLang="en-US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CN" altLang="zh-CN" dirty="0" smtClean="0"/>
              <a:t>文献信息资源购置经费的使用坚持专款专用、注重效益的原则，严格执行预决算制度。</a:t>
            </a:r>
            <a:endParaRPr lang="en-US" altLang="zh-CN" dirty="0" smtClean="0"/>
          </a:p>
          <a:p>
            <a:pPr>
              <a:defRPr/>
            </a:pPr>
            <a:r>
              <a:rPr lang="zh-CN" altLang="en-US" dirty="0" smtClean="0"/>
              <a:t>中文图书经费：</a:t>
            </a:r>
            <a:r>
              <a:rPr lang="en-US" altLang="zh-CN" dirty="0" smtClean="0"/>
              <a:t>2011</a:t>
            </a:r>
            <a:r>
              <a:rPr lang="zh-CN" altLang="en-US" dirty="0" smtClean="0"/>
              <a:t>年</a:t>
            </a:r>
            <a:r>
              <a:rPr lang="en-US" altLang="zh-CN" dirty="0" smtClean="0"/>
              <a:t>308</a:t>
            </a:r>
            <a:r>
              <a:rPr lang="zh-CN" altLang="en-US" dirty="0" smtClean="0"/>
              <a:t>万，</a:t>
            </a:r>
            <a:r>
              <a:rPr lang="en-US" altLang="zh-CN" dirty="0" smtClean="0"/>
              <a:t>2012</a:t>
            </a:r>
            <a:r>
              <a:rPr lang="zh-CN" altLang="en-US" dirty="0" smtClean="0"/>
              <a:t>年</a:t>
            </a:r>
            <a:r>
              <a:rPr lang="en-US" altLang="zh-CN" dirty="0" smtClean="0"/>
              <a:t>219</a:t>
            </a:r>
            <a:r>
              <a:rPr lang="zh-CN" altLang="en-US" dirty="0" smtClean="0"/>
              <a:t>万，</a:t>
            </a:r>
            <a:r>
              <a:rPr lang="en-US" altLang="zh-CN" dirty="0" smtClean="0"/>
              <a:t>2013</a:t>
            </a:r>
            <a:r>
              <a:rPr lang="zh-CN" altLang="en-US" dirty="0" smtClean="0"/>
              <a:t>年</a:t>
            </a:r>
            <a:r>
              <a:rPr lang="en-US" altLang="zh-CN" dirty="0" smtClean="0"/>
              <a:t>200</a:t>
            </a:r>
            <a:r>
              <a:rPr lang="zh-CN" altLang="en-US" dirty="0" smtClean="0"/>
              <a:t>万</a:t>
            </a:r>
            <a:endParaRPr lang="en-US" altLang="zh-CN" dirty="0" smtClean="0"/>
          </a:p>
          <a:p>
            <a:pPr>
              <a:defRPr/>
            </a:pPr>
            <a:r>
              <a:rPr lang="zh-CN" altLang="en-US" dirty="0" smtClean="0"/>
              <a:t>外文图书经费：</a:t>
            </a:r>
            <a:endParaRPr lang="en-US" altLang="zh-CN" dirty="0" smtClean="0"/>
          </a:p>
          <a:p>
            <a:pPr indent="19050">
              <a:buFont typeface="Wingdings" pitchFamily="2" charset="2"/>
              <a:buNone/>
              <a:defRPr/>
            </a:pPr>
            <a:r>
              <a:rPr lang="en-US" altLang="zh-CN" dirty="0" smtClean="0"/>
              <a:t>1.</a:t>
            </a:r>
            <a:r>
              <a:rPr lang="zh-CN" altLang="en-US" dirty="0" smtClean="0"/>
              <a:t>专款：</a:t>
            </a:r>
            <a:endParaRPr lang="en-US" altLang="zh-CN" dirty="0" smtClean="0"/>
          </a:p>
          <a:p>
            <a:pPr indent="19050">
              <a:buFont typeface="Wingdings" pitchFamily="2" charset="2"/>
              <a:buNone/>
              <a:defRPr/>
            </a:pPr>
            <a:r>
              <a:rPr lang="zh-CN" altLang="en-US" dirty="0" smtClean="0"/>
              <a:t>文科专款：</a:t>
            </a:r>
            <a:r>
              <a:rPr lang="en-US" altLang="zh-CN" dirty="0" smtClean="0"/>
              <a:t>10.3</a:t>
            </a:r>
            <a:r>
              <a:rPr lang="zh-CN" altLang="en-US" dirty="0" smtClean="0"/>
              <a:t>万美元（自主）</a:t>
            </a:r>
            <a:r>
              <a:rPr lang="en-US" altLang="zh-CN" dirty="0" smtClean="0"/>
              <a:t>+3.6</a:t>
            </a:r>
            <a:r>
              <a:rPr lang="zh-CN" altLang="en-US" dirty="0" smtClean="0"/>
              <a:t>万美元（协调，政治、军事</a:t>
            </a:r>
            <a:r>
              <a:rPr lang="en-US" altLang="zh-CN" dirty="0" smtClean="0"/>
              <a:t>+</a:t>
            </a:r>
            <a:r>
              <a:rPr lang="zh-CN" altLang="en-US" dirty="0" smtClean="0"/>
              <a:t>应用经济，其中</a:t>
            </a:r>
            <a:r>
              <a:rPr lang="en-US" altLang="zh-CN" dirty="0" smtClean="0"/>
              <a:t>2006</a:t>
            </a:r>
            <a:r>
              <a:rPr lang="zh-CN" altLang="en-US" dirty="0" smtClean="0"/>
              <a:t>年之前回溯部分分别为</a:t>
            </a:r>
            <a:r>
              <a:rPr lang="en-US" altLang="zh-CN" dirty="0" smtClean="0"/>
              <a:t>50%</a:t>
            </a:r>
            <a:r>
              <a:rPr lang="zh-CN" altLang="en-US" dirty="0" smtClean="0"/>
              <a:t>，</a:t>
            </a:r>
            <a:r>
              <a:rPr lang="en-US" altLang="zh-CN" dirty="0" smtClean="0"/>
              <a:t>20%</a:t>
            </a:r>
            <a:r>
              <a:rPr lang="zh-CN" altLang="en-US" dirty="0" smtClean="0"/>
              <a:t>），</a:t>
            </a:r>
            <a:endParaRPr lang="en-US" altLang="zh-CN" dirty="0" smtClean="0"/>
          </a:p>
          <a:p>
            <a:pPr indent="19050">
              <a:buFont typeface="Wingdings" pitchFamily="2" charset="2"/>
              <a:buNone/>
              <a:defRPr/>
            </a:pPr>
            <a:r>
              <a:rPr lang="zh-CN" altLang="en-US" dirty="0" smtClean="0"/>
              <a:t>理科专款：</a:t>
            </a:r>
            <a:r>
              <a:rPr lang="en-US" altLang="zh-CN" dirty="0" smtClean="0"/>
              <a:t>28</a:t>
            </a:r>
            <a:r>
              <a:rPr lang="zh-CN" altLang="en-US" dirty="0" smtClean="0"/>
              <a:t>万</a:t>
            </a:r>
            <a:r>
              <a:rPr lang="en-US" altLang="zh-CN" dirty="0" smtClean="0"/>
              <a:t>-36</a:t>
            </a:r>
            <a:r>
              <a:rPr lang="zh-CN" altLang="en-US" dirty="0" smtClean="0"/>
              <a:t>万元，其中本馆配套</a:t>
            </a:r>
            <a:r>
              <a:rPr lang="en-US" altLang="zh-CN" dirty="0" smtClean="0"/>
              <a:t>50%</a:t>
            </a:r>
            <a:r>
              <a:rPr lang="zh-CN" altLang="en-US" dirty="0" smtClean="0"/>
              <a:t>（打</a:t>
            </a:r>
            <a:r>
              <a:rPr lang="en-US" altLang="zh-CN" dirty="0" smtClean="0"/>
              <a:t>9</a:t>
            </a:r>
            <a:r>
              <a:rPr lang="zh-CN" altLang="en-US" dirty="0" smtClean="0"/>
              <a:t>折）</a:t>
            </a:r>
            <a:endParaRPr lang="en-US" altLang="zh-CN" dirty="0" smtClean="0"/>
          </a:p>
          <a:p>
            <a:pPr indent="19050">
              <a:buFont typeface="Wingdings" pitchFamily="2" charset="2"/>
              <a:buNone/>
              <a:defRPr/>
            </a:pPr>
            <a:r>
              <a:rPr lang="en-US" altLang="zh-CN" dirty="0" smtClean="0"/>
              <a:t>2.</a:t>
            </a:r>
            <a:r>
              <a:rPr lang="zh-CN" altLang="en-US" dirty="0" smtClean="0"/>
              <a:t>本馆经费（含理专配套经费）：</a:t>
            </a:r>
            <a:endParaRPr lang="en-US" altLang="zh-CN" dirty="0" smtClean="0"/>
          </a:p>
          <a:p>
            <a:pPr indent="19050">
              <a:buFont typeface="Wingdings" pitchFamily="2" charset="2"/>
              <a:buNone/>
              <a:defRPr/>
            </a:pPr>
            <a:r>
              <a:rPr lang="en-US" altLang="zh-CN" dirty="0" smtClean="0"/>
              <a:t>2011</a:t>
            </a:r>
            <a:r>
              <a:rPr lang="zh-CN" altLang="en-US" dirty="0" smtClean="0"/>
              <a:t>年</a:t>
            </a:r>
            <a:r>
              <a:rPr lang="en-US" altLang="zh-CN" dirty="0" smtClean="0"/>
              <a:t>20.2</a:t>
            </a:r>
            <a:r>
              <a:rPr lang="zh-CN" altLang="en-US" dirty="0" smtClean="0"/>
              <a:t>万元，</a:t>
            </a:r>
            <a:r>
              <a:rPr lang="en-US" altLang="zh-CN" dirty="0" smtClean="0"/>
              <a:t>2012</a:t>
            </a:r>
            <a:r>
              <a:rPr lang="zh-CN" altLang="en-US" dirty="0" smtClean="0"/>
              <a:t>年</a:t>
            </a:r>
            <a:r>
              <a:rPr lang="en-US" altLang="zh-CN" dirty="0" smtClean="0"/>
              <a:t>57.9</a:t>
            </a:r>
            <a:r>
              <a:rPr lang="zh-CN" altLang="en-US" dirty="0" smtClean="0"/>
              <a:t>万元，</a:t>
            </a:r>
            <a:r>
              <a:rPr lang="en-US" altLang="zh-CN" dirty="0" smtClean="0"/>
              <a:t>2013</a:t>
            </a:r>
            <a:r>
              <a:rPr lang="zh-CN" altLang="en-US" dirty="0" smtClean="0"/>
              <a:t>年</a:t>
            </a:r>
            <a:r>
              <a:rPr lang="en-US" altLang="zh-CN" dirty="0" smtClean="0"/>
              <a:t>60</a:t>
            </a:r>
            <a:r>
              <a:rPr lang="zh-CN" altLang="en-US" dirty="0" smtClean="0"/>
              <a:t>万元</a:t>
            </a:r>
            <a:endParaRPr lang="en-US" altLang="zh-CN" dirty="0" smtClean="0"/>
          </a:p>
          <a:p>
            <a:pPr indent="19050">
              <a:buFont typeface="Wingdings" pitchFamily="2" charset="2"/>
              <a:buNone/>
              <a:defRPr/>
            </a:pPr>
            <a:endParaRPr lang="zh-CN" altLang="zh-CN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三、招标情况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2012</a:t>
            </a:r>
            <a:r>
              <a:rPr lang="zh-CN" altLang="en-US" dirty="0" smtClean="0"/>
              <a:t>年</a:t>
            </a:r>
            <a:r>
              <a:rPr lang="en-US" altLang="zh-CN" dirty="0" smtClean="0"/>
              <a:t>4</a:t>
            </a:r>
            <a:r>
              <a:rPr lang="zh-CN" altLang="en-US" dirty="0" smtClean="0"/>
              <a:t>月招标，合同期为</a:t>
            </a:r>
            <a:r>
              <a:rPr lang="en-US" altLang="zh-CN" dirty="0" smtClean="0"/>
              <a:t>2</a:t>
            </a:r>
            <a:r>
              <a:rPr lang="zh-CN" altLang="en-US" dirty="0" smtClean="0"/>
              <a:t>年</a:t>
            </a:r>
            <a:endParaRPr lang="en-US" altLang="zh-CN" dirty="0" smtClean="0"/>
          </a:p>
          <a:p>
            <a:pPr>
              <a:defRPr/>
            </a:pPr>
            <a:r>
              <a:rPr lang="zh-CN" altLang="en-US" dirty="0" smtClean="0"/>
              <a:t>中文图书中标供应商为</a:t>
            </a:r>
            <a:r>
              <a:rPr lang="en-US" altLang="zh-CN" dirty="0" smtClean="0"/>
              <a:t>6</a:t>
            </a:r>
            <a:r>
              <a:rPr lang="zh-CN" altLang="en-US" dirty="0" smtClean="0"/>
              <a:t>家</a:t>
            </a:r>
            <a:endParaRPr lang="en-US" altLang="zh-CN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dirty="0" smtClean="0"/>
              <a:t>北京图书大厦网络技术有限公司</a:t>
            </a:r>
            <a:endParaRPr lang="en-US" altLang="zh-CN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dirty="0" smtClean="0"/>
              <a:t>北京人天书店</a:t>
            </a:r>
            <a:endParaRPr lang="en-US" altLang="zh-CN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dirty="0" smtClean="0"/>
              <a:t>北京台湖出版物会展贸易中心有限责任公司（原北京新华书店首都发行所）</a:t>
            </a:r>
            <a:endParaRPr lang="en-US" altLang="zh-CN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dirty="0" smtClean="0"/>
              <a:t>北京学士书店有限责任公司</a:t>
            </a:r>
            <a:endParaRPr lang="en-US" altLang="zh-CN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dirty="0" smtClean="0"/>
              <a:t>天津高雷图书发行有限公司</a:t>
            </a:r>
            <a:endParaRPr lang="en-US" altLang="zh-CN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dirty="0" smtClean="0"/>
              <a:t>浙江新华书店集团</a:t>
            </a:r>
            <a:endParaRPr lang="en-US" altLang="zh-CN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dirty="0" smtClean="0"/>
              <a:t>折扣为</a:t>
            </a:r>
            <a:r>
              <a:rPr lang="en-US" altLang="zh-CN" dirty="0" smtClean="0"/>
              <a:t>72%-74.5%</a:t>
            </a:r>
            <a:r>
              <a:rPr lang="zh-CN" altLang="en-US" dirty="0" smtClean="0"/>
              <a:t>，有固定折扣和浮动折扣</a:t>
            </a:r>
            <a:endParaRPr lang="en-US" altLang="zh-CN" dirty="0" smtClean="0"/>
          </a:p>
          <a:p>
            <a:pPr>
              <a:defRPr/>
            </a:pPr>
            <a:r>
              <a:rPr lang="zh-CN" altLang="en-US" dirty="0" smtClean="0"/>
              <a:t>外文图书中标供应商为</a:t>
            </a:r>
            <a:r>
              <a:rPr lang="en-US" altLang="zh-CN" dirty="0" smtClean="0"/>
              <a:t>2</a:t>
            </a:r>
            <a:r>
              <a:rPr lang="zh-CN" altLang="en-US" dirty="0" smtClean="0"/>
              <a:t>家</a:t>
            </a:r>
            <a:endParaRPr lang="en-US" altLang="zh-CN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dirty="0" smtClean="0"/>
              <a:t>中国科技资料进出口总公司北京分公司</a:t>
            </a:r>
            <a:endParaRPr lang="en-US" altLang="zh-CN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dirty="0" smtClean="0"/>
              <a:t>中国图书进出口（集团）总公司</a:t>
            </a:r>
            <a:endParaRPr lang="en-US" altLang="zh-CN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dirty="0" smtClean="0"/>
              <a:t>折扣为</a:t>
            </a:r>
            <a:r>
              <a:rPr lang="en-US" altLang="zh-CN" dirty="0" smtClean="0"/>
              <a:t>76%-83%</a:t>
            </a:r>
            <a:endParaRPr lang="zh-CN" altLang="zh-CN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四、工作流程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z="1800" dirty="0" smtClean="0"/>
              <a:t>采访</a:t>
            </a:r>
            <a:endParaRPr lang="en-US" altLang="zh-CN" sz="1800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sz="1800" dirty="0" smtClean="0"/>
              <a:t>书目</a:t>
            </a:r>
            <a:r>
              <a:rPr lang="zh-CN" altLang="zh-CN" sz="1800" dirty="0" smtClean="0"/>
              <a:t>信息收集</a:t>
            </a:r>
            <a:r>
              <a:rPr lang="zh-CN" altLang="en-US" sz="1800" dirty="0" smtClean="0"/>
              <a:t>：</a:t>
            </a:r>
            <a:r>
              <a:rPr lang="zh-CN" altLang="zh-CN" sz="1800" dirty="0" smtClean="0"/>
              <a:t>通过各种渠道，如：通过书目报、图书供应商、出版社等了解文献的出版发行情况，广泛征集各类文献征订信息，确保信息的准确与完整。对各种机读采访数据应转入图书馆的采访数据库以便于后续的工作。</a:t>
            </a:r>
            <a:r>
              <a:rPr lang="zh-CN" altLang="en-US" sz="1800" dirty="0" smtClean="0"/>
              <a:t>包括读者推荐信息，</a:t>
            </a:r>
            <a:r>
              <a:rPr lang="zh-CN" altLang="zh-CN" sz="1800" dirty="0" smtClean="0"/>
              <a:t>采访</a:t>
            </a:r>
            <a:r>
              <a:rPr lang="zh-CN" altLang="en-US" sz="1800" dirty="0" smtClean="0"/>
              <a:t>人员</a:t>
            </a:r>
            <a:r>
              <a:rPr lang="zh-CN" altLang="zh-CN" sz="1800" dirty="0" smtClean="0"/>
              <a:t>每天查看系统中的</a:t>
            </a:r>
            <a:r>
              <a:rPr lang="zh-CN" altLang="en-US" sz="1800" dirty="0" smtClean="0"/>
              <a:t>“荐购文档”和</a:t>
            </a:r>
            <a:r>
              <a:rPr lang="zh-CN" altLang="zh-CN" sz="1800" dirty="0" smtClean="0"/>
              <a:t>“读者推荐”</a:t>
            </a:r>
            <a:r>
              <a:rPr lang="zh-CN" altLang="en-US" sz="1800" dirty="0" smtClean="0"/>
              <a:t>，对读者荐书在</a:t>
            </a:r>
            <a:r>
              <a:rPr lang="en-US" altLang="zh-CN" sz="1800" dirty="0" smtClean="0"/>
              <a:t>3</a:t>
            </a:r>
            <a:r>
              <a:rPr lang="zh-CN" altLang="en-US" sz="1800" dirty="0" smtClean="0"/>
              <a:t>个工作日内予以回复。</a:t>
            </a:r>
            <a:endParaRPr lang="en-US" altLang="zh-CN" sz="1800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zh-CN" sz="1800" dirty="0" smtClean="0"/>
              <a:t>选择</a:t>
            </a:r>
            <a:r>
              <a:rPr lang="zh-CN" altLang="en-US" sz="1800" dirty="0" smtClean="0"/>
              <a:t>：</a:t>
            </a:r>
            <a:r>
              <a:rPr lang="zh-CN" altLang="zh-CN" sz="1800" dirty="0" smtClean="0"/>
              <a:t>采访人员依据一定的采访原则或依靠相关的专业人员的推选，对所征集的各类文献信息进行初选。</a:t>
            </a:r>
            <a:endParaRPr lang="en-US" altLang="zh-CN" sz="1800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zh-CN" sz="1800" dirty="0" smtClean="0"/>
              <a:t>查重</a:t>
            </a:r>
            <a:r>
              <a:rPr lang="zh-CN" altLang="en-US" sz="1800" dirty="0" smtClean="0"/>
              <a:t>：</a:t>
            </a:r>
            <a:r>
              <a:rPr lang="zh-CN" altLang="zh-CN" sz="1800" dirty="0" smtClean="0"/>
              <a:t>对经过选择进入初选的书目根据本馆的目录进行查重，即核查所选文献是否为以前已经订购的图书及已有馆藏数量、利用情况等，从而控制复本数量、避免不必要的重复订购，确定最终选择文献。</a:t>
            </a:r>
            <a:endParaRPr lang="en-US" altLang="zh-CN" sz="1800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zh-CN" sz="1800" dirty="0" smtClean="0"/>
              <a:t>审核：根据查重后选定的文献制作订单，交主管馆长审核签字。</a:t>
            </a:r>
            <a:r>
              <a:rPr lang="zh-CN" altLang="en-US" sz="1200" dirty="0" smtClean="0">
                <a:hlinkClick r:id="rId2" action="ppaction://hlinkfile"/>
              </a:rPr>
              <a:t>订单审核</a:t>
            </a:r>
            <a:endParaRPr lang="en-US" altLang="zh-CN" sz="1800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zh-CN" sz="1800" dirty="0" smtClean="0"/>
              <a:t>订购：把审核后订单发给图书供应商。注意与书商进行沟通，督促</a:t>
            </a:r>
            <a:r>
              <a:rPr lang="zh-CN" altLang="en-US" sz="1800" dirty="0" smtClean="0"/>
              <a:t>其</a:t>
            </a:r>
            <a:r>
              <a:rPr lang="zh-CN" altLang="zh-CN" sz="1800" dirty="0" smtClean="0"/>
              <a:t>提高工作效率，</a:t>
            </a:r>
            <a:r>
              <a:rPr lang="zh-CN" altLang="en-US" sz="1800" dirty="0" smtClean="0"/>
              <a:t>保证到书率和到书周期</a:t>
            </a:r>
            <a:r>
              <a:rPr lang="zh-CN" altLang="zh-CN" sz="1800" dirty="0" smtClean="0"/>
              <a:t>。</a:t>
            </a:r>
            <a:endParaRPr lang="en-US" altLang="zh-CN" sz="1800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zh-CN" sz="1800" dirty="0" smtClean="0"/>
              <a:t>验收</a:t>
            </a:r>
            <a:r>
              <a:rPr lang="zh-CN" altLang="en-US" sz="1800" dirty="0" smtClean="0"/>
              <a:t>：</a:t>
            </a:r>
            <a:r>
              <a:rPr lang="zh-CN" altLang="zh-CN" sz="1800" dirty="0" smtClean="0"/>
              <a:t>图书到馆之后，验收人员要检查图书数量、核对金额、质量检查、图书的登录和验收。具体就是通过拆包核查所收到的图书与所附清单的名称、单价、种册书、金额是否一致。核查无误后要在计算机系统上进行验收登记，同时对图书的印刷、装帧、内容等进行检查，确定无误后移交编目人员。</a:t>
            </a:r>
            <a:endParaRPr lang="zh-CN" altLang="zh-CN" sz="18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四、工作流程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smtClean="0"/>
              <a:t>中文图书采购</a:t>
            </a:r>
            <a:r>
              <a:rPr lang="zh-CN" altLang="en-US" smtClean="0"/>
              <a:t>以</a:t>
            </a:r>
            <a:r>
              <a:rPr lang="zh-CN" altLang="zh-CN" smtClean="0"/>
              <a:t>现货</a:t>
            </a:r>
            <a:r>
              <a:rPr lang="zh-CN" altLang="en-US" smtClean="0"/>
              <a:t>为主、目录为辅的</a:t>
            </a:r>
            <a:r>
              <a:rPr lang="zh-CN" altLang="zh-CN" smtClean="0"/>
              <a:t>采购方式</a:t>
            </a:r>
            <a:r>
              <a:rPr lang="zh-CN" altLang="en-US" smtClean="0"/>
              <a:t>，外文图书则为目录为主、现货为辅的</a:t>
            </a:r>
            <a:r>
              <a:rPr lang="zh-CN" altLang="zh-CN" smtClean="0"/>
              <a:t>方式。</a:t>
            </a:r>
            <a:endParaRPr lang="en-US" altLang="zh-CN" smtClean="0"/>
          </a:p>
          <a:p>
            <a:r>
              <a:rPr lang="zh-CN" altLang="en-US" smtClean="0"/>
              <a:t>每年组织</a:t>
            </a:r>
            <a:r>
              <a:rPr lang="en-US" altLang="zh-CN" smtClean="0"/>
              <a:t>1-2</a:t>
            </a:r>
            <a:r>
              <a:rPr lang="zh-CN" altLang="en-US" smtClean="0"/>
              <a:t>次读者采购团到书展现场采选中文图书，组织读者代表团参加北京国际图书博览会（</a:t>
            </a:r>
            <a:r>
              <a:rPr lang="en-US" altLang="zh-CN" smtClean="0"/>
              <a:t>BIBF</a:t>
            </a:r>
            <a:r>
              <a:rPr lang="zh-CN" altLang="en-US" smtClean="0"/>
              <a:t>）参观、选购外文图书，邀请书商或出版社到馆举办</a:t>
            </a:r>
            <a:r>
              <a:rPr lang="en-US" altLang="zh-CN" smtClean="0"/>
              <a:t>1-2</a:t>
            </a:r>
            <a:r>
              <a:rPr lang="zh-CN" altLang="en-US" smtClean="0"/>
              <a:t>次书展。</a:t>
            </a:r>
            <a:endParaRPr lang="zh-CN" altLang="zh-CN" smtClean="0"/>
          </a:p>
        </p:txBody>
      </p:sp>
      <p:pic>
        <p:nvPicPr>
          <p:cNvPr id="4" name="图片 3" descr="IMG_0196a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779912" y="2708920"/>
            <a:ext cx="4824405" cy="3766289"/>
          </a:xfrm>
          <a:prstGeom prst="rect">
            <a:avLst/>
          </a:prstGeom>
        </p:spPr>
      </p:pic>
      <p:pic>
        <p:nvPicPr>
          <p:cNvPr id="5" name="图片 4" descr="IMG_0204a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83568" y="2852936"/>
            <a:ext cx="4427984" cy="3320988"/>
          </a:xfrm>
          <a:prstGeom prst="rect">
            <a:avLst/>
          </a:prstGeom>
        </p:spPr>
      </p:pic>
      <p:pic>
        <p:nvPicPr>
          <p:cNvPr id="6" name="图片 5" descr="20120830_10364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267744" y="3140968"/>
            <a:ext cx="4283968" cy="3212976"/>
          </a:xfrm>
          <a:prstGeom prst="rect">
            <a:avLst/>
          </a:prstGeom>
        </p:spPr>
      </p:pic>
      <p:pic>
        <p:nvPicPr>
          <p:cNvPr id="7" name="图片 6" descr="南开1- 修改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660232" y="2348880"/>
            <a:ext cx="1841958" cy="414908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四、工作流程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编目</a:t>
            </a:r>
            <a:endParaRPr lang="en-US" altLang="zh-CN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sz="1800" dirty="0" smtClean="0"/>
              <a:t>依据相关的原则、规则对文献进行分类标引，主题标引，编制</a:t>
            </a:r>
            <a:r>
              <a:rPr lang="en-US" altLang="zh-CN" sz="1800" dirty="0" smtClean="0"/>
              <a:t>MARC</a:t>
            </a:r>
            <a:r>
              <a:rPr lang="zh-CN" altLang="en-US" sz="1800" dirty="0" smtClean="0"/>
              <a:t>数据。</a:t>
            </a:r>
            <a:endParaRPr lang="en-US" altLang="zh-CN" sz="1800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zh-CN" altLang="en-US" sz="1800" dirty="0" smtClean="0"/>
              <a:t>分类标引：通过对文献</a:t>
            </a:r>
            <a:r>
              <a:rPr lang="zh-CN" altLang="zh-CN" sz="1800" dirty="0" smtClean="0"/>
              <a:t>内容分析</a:t>
            </a:r>
            <a:r>
              <a:rPr lang="zh-CN" altLang="en-US" sz="1800" dirty="0" smtClean="0"/>
              <a:t>、</a:t>
            </a:r>
            <a:r>
              <a:rPr lang="zh-CN" altLang="zh-CN" sz="1800" dirty="0" smtClean="0"/>
              <a:t>确定主题</a:t>
            </a:r>
            <a:r>
              <a:rPr lang="zh-CN" altLang="en-US" sz="1800" dirty="0" smtClean="0"/>
              <a:t>、</a:t>
            </a:r>
            <a:r>
              <a:rPr lang="zh-CN" altLang="zh-CN" sz="1800" dirty="0" smtClean="0"/>
              <a:t>归类</a:t>
            </a:r>
            <a:r>
              <a:rPr lang="zh-CN" altLang="en-US" sz="1800" dirty="0" smtClean="0"/>
              <a:t>、</a:t>
            </a:r>
            <a:r>
              <a:rPr lang="zh-CN" altLang="zh-CN" sz="1800" dirty="0" smtClean="0"/>
              <a:t>审核</a:t>
            </a:r>
            <a:r>
              <a:rPr lang="zh-CN" altLang="en-US" sz="1800" dirty="0" smtClean="0"/>
              <a:t>等步骤，</a:t>
            </a:r>
            <a:r>
              <a:rPr lang="zh-CN" altLang="zh-CN" sz="1800" dirty="0" smtClean="0"/>
              <a:t>确定相应的分类号</a:t>
            </a:r>
            <a:r>
              <a:rPr lang="zh-CN" altLang="en-US" sz="1800" dirty="0" smtClean="0"/>
              <a:t>（使用中图法第</a:t>
            </a:r>
            <a:r>
              <a:rPr lang="en-US" altLang="zh-CN" sz="1800" dirty="0" smtClean="0"/>
              <a:t>5</a:t>
            </a:r>
            <a:r>
              <a:rPr lang="zh-CN" altLang="en-US" sz="1800" dirty="0" smtClean="0"/>
              <a:t>版）。然后给出</a:t>
            </a:r>
            <a:r>
              <a:rPr lang="zh-CN" altLang="zh-CN" sz="1800" dirty="0" smtClean="0"/>
              <a:t>书次号码</a:t>
            </a:r>
            <a:r>
              <a:rPr lang="zh-CN" altLang="en-US" sz="1800" dirty="0" smtClean="0"/>
              <a:t>：</a:t>
            </a:r>
            <a:r>
              <a:rPr lang="zh-CN" altLang="zh-CN" sz="1800" dirty="0" smtClean="0"/>
              <a:t>中、日（朝）文献用种次号</a:t>
            </a:r>
            <a:r>
              <a:rPr lang="en-US" altLang="zh-CN" sz="1800" dirty="0" smtClean="0"/>
              <a:t>, </a:t>
            </a:r>
            <a:r>
              <a:rPr lang="zh-CN" altLang="zh-CN" sz="1800" dirty="0" smtClean="0"/>
              <a:t>西文文献依《克特著者号码表》（</a:t>
            </a:r>
            <a:r>
              <a:rPr lang="en-US" altLang="zh-CN" sz="1800" dirty="0" err="1" smtClean="0"/>
              <a:t>Alfabetic</a:t>
            </a:r>
            <a:r>
              <a:rPr lang="en-US" altLang="zh-CN" sz="1800" dirty="0" smtClean="0"/>
              <a:t>-order table</a:t>
            </a:r>
            <a:r>
              <a:rPr lang="zh-CN" altLang="zh-CN" sz="1800" dirty="0" smtClean="0"/>
              <a:t>）的规定取</a:t>
            </a:r>
            <a:r>
              <a:rPr lang="en-US" altLang="zh-CN" sz="1800" dirty="0" smtClean="0"/>
              <a:t>3</a:t>
            </a:r>
            <a:r>
              <a:rPr lang="zh-CN" altLang="zh-CN" sz="1800" dirty="0" smtClean="0"/>
              <a:t>位给号。俄文文献依《哈芙金娜著者号码表》的规定取</a:t>
            </a:r>
            <a:r>
              <a:rPr lang="en-US" altLang="zh-CN" sz="1800" dirty="0" smtClean="0"/>
              <a:t>3</a:t>
            </a:r>
            <a:r>
              <a:rPr lang="zh-CN" altLang="zh-CN" sz="1800" dirty="0" smtClean="0"/>
              <a:t>位给号。</a:t>
            </a:r>
            <a:endParaRPr lang="en-US" altLang="zh-CN" sz="1800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en-US" altLang="zh-CN" sz="1800" dirty="0" smtClean="0"/>
              <a:t>CNMARC</a:t>
            </a:r>
            <a:r>
              <a:rPr lang="zh-CN" altLang="zh-CN" sz="1800" dirty="0" smtClean="0"/>
              <a:t>格式采用的字段如下：</a:t>
            </a:r>
          </a:p>
          <a:p>
            <a:pPr indent="200025">
              <a:buFont typeface="Wingdings" pitchFamily="2" charset="2"/>
              <a:buNone/>
              <a:defRPr/>
            </a:pPr>
            <a:r>
              <a:rPr lang="en-US" altLang="zh-CN" sz="1600" dirty="0" smtClean="0"/>
              <a:t>0</a:t>
            </a:r>
            <a:r>
              <a:rPr lang="zh-CN" altLang="zh-CN" sz="1600" dirty="0" smtClean="0"/>
              <a:t>××　　　　标识块</a:t>
            </a:r>
          </a:p>
          <a:p>
            <a:pPr indent="200025">
              <a:buFont typeface="Wingdings" pitchFamily="2" charset="2"/>
              <a:buNone/>
              <a:defRPr/>
            </a:pPr>
            <a:r>
              <a:rPr lang="en-US" altLang="zh-CN" sz="1600" dirty="0" smtClean="0"/>
              <a:t>1</a:t>
            </a:r>
            <a:r>
              <a:rPr lang="zh-CN" altLang="zh-CN" sz="1600" dirty="0" smtClean="0"/>
              <a:t>××　　　　编码信息块</a:t>
            </a:r>
          </a:p>
          <a:p>
            <a:pPr indent="200025">
              <a:buFont typeface="Wingdings" pitchFamily="2" charset="2"/>
              <a:buNone/>
              <a:defRPr/>
            </a:pPr>
            <a:r>
              <a:rPr lang="en-US" altLang="zh-CN" sz="1600" dirty="0" smtClean="0"/>
              <a:t>2</a:t>
            </a:r>
            <a:r>
              <a:rPr lang="zh-CN" altLang="zh-CN" sz="1600" dirty="0" smtClean="0"/>
              <a:t>××　　　　著录信息块</a:t>
            </a:r>
          </a:p>
          <a:p>
            <a:pPr indent="200025">
              <a:buFont typeface="Wingdings" pitchFamily="2" charset="2"/>
              <a:buNone/>
              <a:defRPr/>
            </a:pPr>
            <a:r>
              <a:rPr lang="en-US" altLang="zh-CN" sz="1600" dirty="0" smtClean="0"/>
              <a:t>3</a:t>
            </a:r>
            <a:r>
              <a:rPr lang="zh-CN" altLang="zh-CN" sz="1600" dirty="0" smtClean="0"/>
              <a:t>××　　　　附注块</a:t>
            </a:r>
          </a:p>
          <a:p>
            <a:pPr indent="200025">
              <a:buFont typeface="Wingdings" pitchFamily="2" charset="2"/>
              <a:buNone/>
              <a:defRPr/>
            </a:pPr>
            <a:r>
              <a:rPr lang="en-US" altLang="zh-CN" sz="1600" dirty="0" smtClean="0"/>
              <a:t>4</a:t>
            </a:r>
            <a:r>
              <a:rPr lang="zh-CN" altLang="zh-CN" sz="1600" dirty="0" smtClean="0"/>
              <a:t>××　　　　连接款目块</a:t>
            </a:r>
          </a:p>
          <a:p>
            <a:pPr indent="200025">
              <a:buFont typeface="Wingdings" pitchFamily="2" charset="2"/>
              <a:buNone/>
              <a:defRPr/>
            </a:pPr>
            <a:r>
              <a:rPr lang="en-US" altLang="zh-CN" sz="1600" dirty="0" smtClean="0"/>
              <a:t>5</a:t>
            </a:r>
            <a:r>
              <a:rPr lang="zh-CN" altLang="zh-CN" sz="1600" dirty="0" smtClean="0"/>
              <a:t>××　　　　相关题名块</a:t>
            </a:r>
          </a:p>
          <a:p>
            <a:pPr indent="200025">
              <a:buFont typeface="Wingdings" pitchFamily="2" charset="2"/>
              <a:buNone/>
              <a:defRPr/>
            </a:pPr>
            <a:r>
              <a:rPr lang="en-US" altLang="zh-CN" sz="1600" dirty="0" smtClean="0"/>
              <a:t>6</a:t>
            </a:r>
            <a:r>
              <a:rPr lang="zh-CN" altLang="zh-CN" sz="1600" dirty="0" smtClean="0"/>
              <a:t>××　　　　主题分析块</a:t>
            </a:r>
          </a:p>
          <a:p>
            <a:pPr indent="200025">
              <a:buFont typeface="Wingdings" pitchFamily="2" charset="2"/>
              <a:buNone/>
              <a:defRPr/>
            </a:pPr>
            <a:r>
              <a:rPr lang="en-US" altLang="zh-CN" sz="1600" dirty="0" smtClean="0"/>
              <a:t>7</a:t>
            </a:r>
            <a:r>
              <a:rPr lang="zh-CN" altLang="zh-CN" sz="1600" dirty="0" smtClean="0"/>
              <a:t>××　　　　知识责任块</a:t>
            </a:r>
          </a:p>
          <a:p>
            <a:pPr indent="200025">
              <a:buFont typeface="Wingdings" pitchFamily="2" charset="2"/>
              <a:buNone/>
              <a:defRPr/>
            </a:pPr>
            <a:r>
              <a:rPr lang="en-US" altLang="zh-CN" sz="1600" dirty="0" smtClean="0"/>
              <a:t>8</a:t>
            </a:r>
            <a:r>
              <a:rPr lang="zh-CN" altLang="zh-CN" sz="1600" dirty="0" smtClean="0"/>
              <a:t>××　　　　国际使用块</a:t>
            </a:r>
          </a:p>
          <a:p>
            <a:pPr indent="200025">
              <a:buFont typeface="Wingdings" pitchFamily="2" charset="2"/>
              <a:buNone/>
              <a:defRPr/>
            </a:pPr>
            <a:r>
              <a:rPr lang="en-US" altLang="zh-CN" sz="1600" dirty="0" smtClean="0"/>
              <a:t>9</a:t>
            </a:r>
            <a:r>
              <a:rPr lang="zh-CN" altLang="zh-CN" sz="1600" dirty="0" smtClean="0"/>
              <a:t>××　　　　本地使用块</a:t>
            </a:r>
          </a:p>
          <a:p>
            <a:pPr indent="19050">
              <a:buFont typeface="Arial" pitchFamily="34" charset="0"/>
              <a:buChar char="•"/>
              <a:defRPr/>
            </a:pPr>
            <a:endParaRPr lang="en-US" altLang="zh-CN" sz="1800" dirty="0" smtClean="0"/>
          </a:p>
          <a:p>
            <a:pPr indent="19050">
              <a:buFont typeface="Arial" pitchFamily="34" charset="0"/>
              <a:buChar char="•"/>
              <a:defRPr/>
            </a:pPr>
            <a:endParaRPr lang="zh-CN" altLang="zh-CN" sz="18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四、工作流程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编目</a:t>
            </a:r>
            <a:endParaRPr lang="en-US" altLang="zh-CN" dirty="0" smtClean="0"/>
          </a:p>
          <a:p>
            <a:pPr indent="19050">
              <a:buFont typeface="Arial" pitchFamily="34" charset="0"/>
              <a:buChar char="•"/>
              <a:defRPr/>
            </a:pPr>
            <a:r>
              <a:rPr lang="en-US" altLang="zh-CN" sz="1800" dirty="0" smtClean="0"/>
              <a:t>MARC21</a:t>
            </a:r>
            <a:r>
              <a:rPr lang="zh-CN" altLang="zh-CN" sz="1800" dirty="0" smtClean="0"/>
              <a:t>格式采用的字段如下：</a:t>
            </a:r>
          </a:p>
          <a:p>
            <a:pPr indent="19050">
              <a:buFont typeface="Wingdings" pitchFamily="2" charset="2"/>
              <a:buNone/>
              <a:tabLst>
                <a:tab pos="1438275" algn="l"/>
              </a:tabLst>
              <a:defRPr/>
            </a:pPr>
            <a:r>
              <a:rPr lang="en-US" altLang="zh-CN" sz="1600" dirty="0" smtClean="0"/>
              <a:t>0XX  	</a:t>
            </a:r>
            <a:r>
              <a:rPr lang="zh-CN" altLang="zh-CN" sz="1600" dirty="0" smtClean="0"/>
              <a:t>控制信息，号码和代码字段</a:t>
            </a:r>
            <a:endParaRPr lang="en-US" altLang="zh-CN" sz="1600" dirty="0" smtClean="0"/>
          </a:p>
          <a:p>
            <a:pPr indent="19050">
              <a:buFont typeface="Wingdings" pitchFamily="2" charset="2"/>
              <a:buNone/>
              <a:tabLst>
                <a:tab pos="1438275" algn="l"/>
              </a:tabLst>
              <a:defRPr/>
            </a:pPr>
            <a:r>
              <a:rPr lang="en-US" altLang="zh-CN" sz="1600" dirty="0" smtClean="0"/>
              <a:t>1XX  	</a:t>
            </a:r>
            <a:r>
              <a:rPr lang="zh-CN" altLang="zh-CN" sz="1600" dirty="0" smtClean="0"/>
              <a:t>主要款目</a:t>
            </a:r>
            <a:endParaRPr lang="en-US" altLang="zh-CN" sz="1600" dirty="0" smtClean="0"/>
          </a:p>
          <a:p>
            <a:pPr indent="19050">
              <a:buFont typeface="Wingdings" pitchFamily="2" charset="2"/>
              <a:buNone/>
              <a:tabLst>
                <a:tab pos="1438275" algn="l"/>
              </a:tabLst>
              <a:defRPr/>
            </a:pPr>
            <a:r>
              <a:rPr lang="en-US" altLang="zh-CN" sz="1600" dirty="0" smtClean="0"/>
              <a:t>2XX  	</a:t>
            </a:r>
            <a:r>
              <a:rPr lang="zh-CN" altLang="zh-CN" sz="1600" dirty="0" smtClean="0"/>
              <a:t>题名和版本（版次）、出版项</a:t>
            </a:r>
            <a:endParaRPr lang="en-US" altLang="zh-CN" sz="1600" dirty="0" smtClean="0"/>
          </a:p>
          <a:p>
            <a:pPr indent="19050">
              <a:buFont typeface="Wingdings" pitchFamily="2" charset="2"/>
              <a:buNone/>
              <a:tabLst>
                <a:tab pos="1438275" algn="l"/>
              </a:tabLst>
              <a:defRPr/>
            </a:pPr>
            <a:r>
              <a:rPr lang="en-US" altLang="zh-CN" sz="1600" dirty="0" smtClean="0"/>
              <a:t>3XX  	</a:t>
            </a:r>
            <a:r>
              <a:rPr lang="zh-CN" altLang="zh-CN" sz="1600" dirty="0" smtClean="0"/>
              <a:t>载体形态项</a:t>
            </a:r>
            <a:endParaRPr lang="en-US" altLang="zh-CN" sz="1600" dirty="0" smtClean="0"/>
          </a:p>
          <a:p>
            <a:pPr indent="19050">
              <a:buFont typeface="Wingdings" pitchFamily="2" charset="2"/>
              <a:buNone/>
              <a:tabLst>
                <a:tab pos="1438275" algn="l"/>
              </a:tabLst>
              <a:defRPr/>
            </a:pPr>
            <a:r>
              <a:rPr lang="en-US" altLang="zh-CN" sz="1600" dirty="0" smtClean="0"/>
              <a:t>4XX  	</a:t>
            </a:r>
            <a:r>
              <a:rPr lang="zh-CN" altLang="zh-CN" sz="1600" dirty="0" smtClean="0"/>
              <a:t>丛编说明</a:t>
            </a:r>
            <a:endParaRPr lang="en-US" altLang="zh-CN" sz="1600" dirty="0" smtClean="0"/>
          </a:p>
          <a:p>
            <a:pPr indent="19050">
              <a:buFont typeface="Wingdings" pitchFamily="2" charset="2"/>
              <a:buNone/>
              <a:tabLst>
                <a:tab pos="1438275" algn="l"/>
              </a:tabLst>
              <a:defRPr/>
            </a:pPr>
            <a:r>
              <a:rPr lang="en-US" altLang="zh-CN" sz="1600" dirty="0" smtClean="0"/>
              <a:t>5XX  	</a:t>
            </a:r>
            <a:r>
              <a:rPr lang="zh-CN" altLang="zh-CN" sz="1600" dirty="0" smtClean="0"/>
              <a:t>附注</a:t>
            </a:r>
            <a:endParaRPr lang="en-US" altLang="zh-CN" sz="1600" dirty="0" smtClean="0"/>
          </a:p>
          <a:p>
            <a:pPr indent="19050">
              <a:buFont typeface="Wingdings" pitchFamily="2" charset="2"/>
              <a:buNone/>
              <a:tabLst>
                <a:tab pos="1438275" algn="l"/>
              </a:tabLst>
              <a:defRPr/>
            </a:pPr>
            <a:r>
              <a:rPr lang="en-US" altLang="zh-CN" sz="1600" dirty="0" smtClean="0"/>
              <a:t>6XX  	</a:t>
            </a:r>
            <a:r>
              <a:rPr lang="zh-CN" altLang="zh-CN" sz="1600" dirty="0" smtClean="0"/>
              <a:t>主题附加款目</a:t>
            </a:r>
            <a:endParaRPr lang="en-US" altLang="zh-CN" sz="1600" dirty="0" smtClean="0"/>
          </a:p>
          <a:p>
            <a:pPr indent="19050">
              <a:buFont typeface="Wingdings" pitchFamily="2" charset="2"/>
              <a:buNone/>
              <a:tabLst>
                <a:tab pos="1438275" algn="l"/>
              </a:tabLst>
              <a:defRPr/>
            </a:pPr>
            <a:r>
              <a:rPr lang="en-US" altLang="zh-CN" sz="1600" dirty="0" smtClean="0"/>
              <a:t>7XX 	</a:t>
            </a:r>
            <a:r>
              <a:rPr lang="zh-CN" altLang="zh-CN" sz="1600" dirty="0" smtClean="0"/>
              <a:t>附加款目、连接款目字段</a:t>
            </a:r>
            <a:endParaRPr lang="en-US" altLang="zh-CN" sz="1600" dirty="0" smtClean="0"/>
          </a:p>
          <a:p>
            <a:pPr indent="19050">
              <a:buFont typeface="Wingdings" pitchFamily="2" charset="2"/>
              <a:buNone/>
              <a:tabLst>
                <a:tab pos="1438275" algn="l"/>
              </a:tabLst>
              <a:defRPr/>
            </a:pPr>
            <a:r>
              <a:rPr lang="en-US" altLang="zh-CN" sz="1600" dirty="0" smtClean="0"/>
              <a:t>8XX  	</a:t>
            </a:r>
            <a:r>
              <a:rPr lang="zh-CN" altLang="zh-CN" sz="1600" dirty="0" smtClean="0"/>
              <a:t>丛编附加款目</a:t>
            </a:r>
            <a:endParaRPr lang="en-US" altLang="zh-CN" sz="1600" dirty="0" smtClean="0"/>
          </a:p>
          <a:p>
            <a:pPr indent="19050">
              <a:buFont typeface="Wingdings" pitchFamily="2" charset="2"/>
              <a:buNone/>
              <a:tabLst>
                <a:tab pos="1438275" algn="l"/>
              </a:tabLst>
              <a:defRPr/>
            </a:pPr>
            <a:r>
              <a:rPr lang="en-US" altLang="zh-CN" sz="1600" dirty="0" smtClean="0"/>
              <a:t>9XX  	</a:t>
            </a:r>
            <a:r>
              <a:rPr lang="zh-CN" altLang="zh-CN" sz="1600" dirty="0" smtClean="0"/>
              <a:t>地方馆使用</a:t>
            </a:r>
            <a:endParaRPr lang="en-US" altLang="zh-CN" sz="1600" dirty="0" smtClean="0"/>
          </a:p>
          <a:p>
            <a:pPr indent="19050">
              <a:buFont typeface="Wingdings" pitchFamily="2" charset="2"/>
              <a:buNone/>
              <a:tabLst>
                <a:tab pos="1438275" algn="l"/>
              </a:tabLst>
              <a:defRPr/>
            </a:pPr>
            <a:endParaRPr lang="en-US" altLang="zh-CN" sz="1800" dirty="0" smtClean="0"/>
          </a:p>
          <a:p>
            <a:pPr indent="19050">
              <a:buFont typeface="Arial" pitchFamily="34" charset="0"/>
              <a:buChar char="•"/>
              <a:defRPr/>
            </a:pPr>
            <a:endParaRPr lang="zh-CN" altLang="zh-CN" sz="18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4"/>
  <p:tag name="MMPROD_UIDATA" val="&lt;database version=&quot;7.0&quot;&gt;&lt;object type=&quot;1&quot; unique_id=&quot;10001&quot;&gt;&lt;object type=&quot;2&quot; unique_id=&quot;18341&quot;&gt;&lt;object type=&quot;3&quot; unique_id=&quot;18726&quot;&gt;&lt;property id=&quot;20148&quot; value=&quot;5&quot;/&gt;&lt;property id=&quot;20300&quot; value=&quot;幻灯片 1&quot;/&gt;&lt;property id=&quot;20307&quot; value=&quot;256&quot;/&gt;&lt;/object&gt;&lt;object type=&quot;3&quot; unique_id=&quot;18727&quot;&gt;&lt;property id=&quot;20148&quot; value=&quot;5&quot;/&gt;&lt;property id=&quot;20300&quot; value=&quot;幻灯片 2&quot;/&gt;&lt;property id=&quot;20307&quot; value=&quot;257&quot;/&gt;&lt;/object&gt;&lt;object type=&quot;3&quot; unique_id=&quot;18728&quot;&gt;&lt;property id=&quot;20148&quot; value=&quot;5&quot;/&gt;&lt;property id=&quot;20300&quot; value=&quot;幻灯片 4&quot;/&gt;&lt;property id=&quot;20307&quot; value=&quot;271&quot;/&gt;&lt;/object&gt;&lt;object type=&quot;3&quot; unique_id=&quot;18729&quot;&gt;&lt;property id=&quot;20148&quot; value=&quot;5&quot;/&gt;&lt;property id=&quot;20300&quot; value=&quot;幻灯片 5&quot;/&gt;&lt;property id=&quot;20307&quot; value=&quot;272&quot;/&gt;&lt;/object&gt;&lt;object type=&quot;3&quot; unique_id=&quot;18730&quot;&gt;&lt;property id=&quot;20148&quot; value=&quot;5&quot;/&gt;&lt;property id=&quot;20300&quot; value=&quot;幻灯片 9&quot;/&gt;&lt;property id=&quot;20307&quot; value=&quot;273&quot;/&gt;&lt;/object&gt;&lt;object type=&quot;3&quot; unique_id=&quot;18836&quot;&gt;&lt;property id=&quot;20148&quot; value=&quot;5&quot;/&gt;&lt;property id=&quot;20300&quot; value=&quot;幻灯片 7&quot;/&gt;&lt;property id=&quot;20307&quot; value=&quot;275&quot;/&gt;&lt;/object&gt;&lt;object type=&quot;3&quot; unique_id=&quot;18837&quot;&gt;&lt;property id=&quot;20148&quot; value=&quot;5&quot;/&gt;&lt;property id=&quot;20300&quot; value=&quot;幻灯片 11&quot;/&gt;&lt;property id=&quot;20307&quot; value=&quot;274&quot;/&gt;&lt;/object&gt;&lt;object type=&quot;3&quot; unique_id=&quot;18838&quot;&gt;&lt;property id=&quot;20148&quot; value=&quot;5&quot;/&gt;&lt;property id=&quot;20300&quot; value=&quot;幻灯片 8&quot;/&gt;&lt;property id=&quot;20307&quot; value=&quot;276&quot;/&gt;&lt;/object&gt;&lt;object type=&quot;3&quot; unique_id=&quot;19079&quot;&gt;&lt;property id=&quot;20148&quot; value=&quot;5&quot;/&gt;&lt;property id=&quot;20300&quot; value=&quot;幻灯片 10&quot;/&gt;&lt;property id=&quot;20307&quot; value=&quot;277&quot;/&gt;&lt;/object&gt;&lt;object type=&quot;3&quot; unique_id=&quot;19080&quot;&gt;&lt;property id=&quot;20148&quot; value=&quot;5&quot;/&gt;&lt;property id=&quot;20300&quot; value=&quot;幻灯片 12&quot;/&gt;&lt;property id=&quot;20307&quot; value=&quot;278&quot;/&gt;&lt;/object&gt;&lt;object type=&quot;3&quot; unique_id=&quot;19081&quot;&gt;&lt;property id=&quot;20148&quot; value=&quot;5&quot;/&gt;&lt;property id=&quot;20300&quot; value=&quot;幻灯片 13&quot;/&gt;&lt;property id=&quot;20307&quot; value=&quot;279&quot;/&gt;&lt;/object&gt;&lt;object type=&quot;3&quot; unique_id=&quot;19082&quot;&gt;&lt;property id=&quot;20148&quot; value=&quot;5&quot;/&gt;&lt;property id=&quot;20300&quot; value=&quot;幻灯片 14&quot;/&gt;&lt;property id=&quot;20307&quot; value=&quot;280&quot;/&gt;&lt;/object&gt;&lt;object type=&quot;3&quot; unique_id=&quot;19083&quot;&gt;&lt;property id=&quot;20148&quot; value=&quot;5&quot;/&gt;&lt;property id=&quot;20300&quot; value=&quot;幻灯片 15&quot;/&gt;&lt;property id=&quot;20307&quot; value=&quot;281&quot;/&gt;&lt;/object&gt;&lt;object type=&quot;3&quot; unique_id=&quot;19084&quot;&gt;&lt;property id=&quot;20148&quot; value=&quot;5&quot;/&gt;&lt;property id=&quot;20300&quot; value=&quot;幻灯片 16&quot;/&gt;&lt;property id=&quot;20307&quot; value=&quot;282&quot;/&gt;&lt;/object&gt;&lt;object type=&quot;3&quot; unique_id=&quot;19085&quot;&gt;&lt;property id=&quot;20148&quot; value=&quot;5&quot;/&gt;&lt;property id=&quot;20300&quot; value=&quot;幻灯片 17&quot;/&gt;&lt;property id=&quot;20307&quot; value=&quot;283&quot;/&gt;&lt;/object&gt;&lt;object type=&quot;3&quot; unique_id=&quot;19495&quot;&gt;&lt;property id=&quot;20148&quot; value=&quot;5&quot;/&gt;&lt;property id=&quot;20300&quot; value=&quot;幻灯片 18&quot;/&gt;&lt;property id=&quot;20307&quot; value=&quot;287&quot;/&gt;&lt;/object&gt;&lt;object type=&quot;3&quot; unique_id=&quot;19496&quot;&gt;&lt;property id=&quot;20148&quot; value=&quot;5&quot;/&gt;&lt;property id=&quot;20300&quot; value=&quot;幻灯片 19&quot;/&gt;&lt;property id=&quot;20307&quot; value=&quot;284&quot;/&gt;&lt;/object&gt;&lt;object type=&quot;3&quot; unique_id=&quot;19497&quot;&gt;&lt;property id=&quot;20148&quot; value=&quot;5&quot;/&gt;&lt;property id=&quot;20300&quot; value=&quot;幻灯片 20&quot;/&gt;&lt;property id=&quot;20307&quot; value=&quot;285&quot;/&gt;&lt;/object&gt;&lt;object type=&quot;3&quot; unique_id=&quot;19498&quot;&gt;&lt;property id=&quot;20148&quot; value=&quot;5&quot;/&gt;&lt;property id=&quot;20300&quot; value=&quot;幻灯片 23&quot;/&gt;&lt;property id=&quot;20307&quot; value=&quot;286&quot;/&gt;&lt;/object&gt;&lt;object type=&quot;3&quot; unique_id=&quot;19499&quot;&gt;&lt;property id=&quot;20148&quot; value=&quot;5&quot;/&gt;&lt;property id=&quot;20300&quot; value=&quot;幻灯片 21&quot;/&gt;&lt;property id=&quot;20307&quot; value=&quot;288&quot;/&gt;&lt;/object&gt;&lt;object type=&quot;3&quot; unique_id=&quot;19500&quot;&gt;&lt;property id=&quot;20148&quot; value=&quot;5&quot;/&gt;&lt;property id=&quot;20300&quot; value=&quot;幻灯片 22&quot;/&gt;&lt;property id=&quot;20307&quot; value=&quot;289&quot;/&gt;&lt;/object&gt;&lt;object type=&quot;3&quot; unique_id=&quot;19501&quot;&gt;&lt;property id=&quot;20148&quot; value=&quot;5&quot;/&gt;&lt;property id=&quot;20300&quot; value=&quot;幻灯片 24&quot;/&gt;&lt;property id=&quot;20307&quot; value=&quot;290&quot;/&gt;&lt;/object&gt;&lt;object type=&quot;3&quot; unique_id=&quot;19502&quot;&gt;&lt;property id=&quot;20148&quot; value=&quot;5&quot;/&gt;&lt;property id=&quot;20300&quot; value=&quot;幻灯片 26&quot;/&gt;&lt;property id=&quot;20307&quot; value=&quot;291&quot;/&gt;&lt;/object&gt;&lt;object type=&quot;3&quot; unique_id=&quot;19503&quot;&gt;&lt;property id=&quot;20148&quot; value=&quot;5&quot;/&gt;&lt;property id=&quot;20300&quot; value=&quot;幻灯片 28&quot;/&gt;&lt;property id=&quot;20307&quot; value=&quot;292&quot;/&gt;&lt;/object&gt;&lt;object type=&quot;3&quot; unique_id=&quot;19504&quot;&gt;&lt;property id=&quot;20148&quot; value=&quot;5&quot;/&gt;&lt;property id=&quot;20300&quot; value=&quot;幻灯片 25&quot;/&gt;&lt;property id=&quot;20307&quot; value=&quot;293&quot;/&gt;&lt;/object&gt;&lt;object type=&quot;3&quot; unique_id=&quot;19681&quot;&gt;&lt;property id=&quot;20148&quot; value=&quot;5&quot;/&gt;&lt;property id=&quot;20300&quot; value=&quot;幻灯片 6&quot;/&gt;&lt;property id=&quot;20307&quot; value=&quot;295&quot;/&gt;&lt;/object&gt;&lt;object type=&quot;3&quot; unique_id=&quot;20201&quot;&gt;&lt;property id=&quot;20148&quot; value=&quot;5&quot;/&gt;&lt;property id=&quot;20300&quot; value=&quot;幻灯片 3 - &amp;quot;模板的使用&amp;quot;&quot;/&gt;&lt;property id=&quot;20307&quot; value=&quot;300&quot;/&gt;&lt;/object&gt;&lt;object type=&quot;3&quot; unique_id=&quot;20202&quot;&gt;&lt;property id=&quot;20148&quot; value=&quot;5&quot;/&gt;&lt;property id=&quot;20300&quot; value=&quot;幻灯片 27&quot;/&gt;&lt;property id=&quot;20307&quot; value=&quot;297&quot;/&gt;&lt;/object&gt;&lt;object type=&quot;3&quot; unique_id=&quot;20203&quot;&gt;&lt;property id=&quot;20148&quot; value=&quot;5&quot;/&gt;&lt;property id=&quot;20300&quot; value=&quot;幻灯片 29&quot;/&gt;&lt;property id=&quot;20307&quot; value=&quot;296&quot;/&gt;&lt;/object&gt;&lt;object type=&quot;3&quot; unique_id=&quot;20204&quot;&gt;&lt;property id=&quot;20148&quot; value=&quot;5&quot;/&gt;&lt;property id=&quot;20300&quot; value=&quot;幻灯片 30&quot;/&gt;&lt;property id=&quot;20307&quot; value=&quot;299&quot;/&gt;&lt;/object&gt;&lt;/object&gt;&lt;object type=&quot;8&quot; unique_id=&quot;18363&quot;&gt;&lt;/object&gt;&lt;/object&gt;&lt;/database&gt;"/>
  <p:tag name="SECTOMILLISECCONVERTED" val="1"/>
  <p:tag name="ISPRING_ULTRA_SCORM_SLIDE_COUNT" val="3"/>
  <p:tag name="ISPRING_ULTRA_SCORM_DURATION" val="3600"/>
  <p:tag name="ISPRING_ULTRA_SCORM_QUIZ_NUMBER" val="0"/>
</p:tagLst>
</file>

<file path=ppt/theme/theme1.xml><?xml version="1.0" encoding="utf-8"?>
<a:theme xmlns:a="http://schemas.openxmlformats.org/drawingml/2006/main" name="北京锐得PPT公司专业制作">
  <a:themeElements>
    <a:clrScheme name="Office 主题 1">
      <a:dk1>
        <a:srgbClr val="000000"/>
      </a:dk1>
      <a:lt1>
        <a:srgbClr val="FFFFFF"/>
      </a:lt1>
      <a:dk2>
        <a:srgbClr val="008000"/>
      </a:dk2>
      <a:lt2>
        <a:srgbClr val="DCDCDC"/>
      </a:lt2>
      <a:accent1>
        <a:srgbClr val="0066CC"/>
      </a:accent1>
      <a:accent2>
        <a:srgbClr val="003366"/>
      </a:accent2>
      <a:accent3>
        <a:srgbClr val="FFFFFF"/>
      </a:accent3>
      <a:accent4>
        <a:srgbClr val="000000"/>
      </a:accent4>
      <a:accent5>
        <a:srgbClr val="AAB8E2"/>
      </a:accent5>
      <a:accent6>
        <a:srgbClr val="002D5C"/>
      </a:accent6>
      <a:hlink>
        <a:srgbClr val="0099FF"/>
      </a:hlink>
      <a:folHlink>
        <a:srgbClr val="0066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主题 1">
        <a:dk1>
          <a:srgbClr val="000000"/>
        </a:dk1>
        <a:lt1>
          <a:srgbClr val="FFFFFF"/>
        </a:lt1>
        <a:dk2>
          <a:srgbClr val="E73B05"/>
        </a:dk2>
        <a:lt2>
          <a:srgbClr val="DCDCDC"/>
        </a:lt2>
        <a:accent1>
          <a:srgbClr val="B40000"/>
        </a:accent1>
        <a:accent2>
          <a:srgbClr val="1A63BC"/>
        </a:accent2>
        <a:accent3>
          <a:srgbClr val="FFFFFF"/>
        </a:accent3>
        <a:accent4>
          <a:srgbClr val="000000"/>
        </a:accent4>
        <a:accent5>
          <a:srgbClr val="D6AAAA"/>
        </a:accent5>
        <a:accent6>
          <a:srgbClr val="1659AA"/>
        </a:accent6>
        <a:hlink>
          <a:srgbClr val="47721C"/>
        </a:hlink>
        <a:folHlink>
          <a:srgbClr val="E283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E8AC04"/>
        </a:dk2>
        <a:lt2>
          <a:srgbClr val="DCDCDC"/>
        </a:lt2>
        <a:accent1>
          <a:srgbClr val="053275"/>
        </a:accent1>
        <a:accent2>
          <a:srgbClr val="1759A9"/>
        </a:accent2>
        <a:accent3>
          <a:srgbClr val="FFFFFF"/>
        </a:accent3>
        <a:accent4>
          <a:srgbClr val="000000"/>
        </a:accent4>
        <a:accent5>
          <a:srgbClr val="AAADBD"/>
        </a:accent5>
        <a:accent6>
          <a:srgbClr val="145099"/>
        </a:accent6>
        <a:hlink>
          <a:srgbClr val="0077DA"/>
        </a:hlink>
        <a:folHlink>
          <a:srgbClr val="53A9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">
        <a:dk1>
          <a:srgbClr val="000000"/>
        </a:dk1>
        <a:lt1>
          <a:srgbClr val="FFFFFF"/>
        </a:lt1>
        <a:dk2>
          <a:srgbClr val="008000"/>
        </a:dk2>
        <a:lt2>
          <a:srgbClr val="DCDCDC"/>
        </a:lt2>
        <a:accent1>
          <a:srgbClr val="0066CC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002D5C"/>
        </a:accent6>
        <a:hlink>
          <a:srgbClr val="0099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3968</TotalTime>
  <Words>1797</Words>
  <Application>Microsoft Office PowerPoint</Application>
  <PresentationFormat>全屏显示(4:3)</PresentationFormat>
  <Paragraphs>248</Paragraphs>
  <Slides>28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北京锐得PPT公司专业制作</vt:lpstr>
      <vt:lpstr>幻灯片 1</vt:lpstr>
      <vt:lpstr>一、资源建设部简介</vt:lpstr>
      <vt:lpstr>一、资源建设部简介</vt:lpstr>
      <vt:lpstr>二、经费情况</vt:lpstr>
      <vt:lpstr>三、招标情况</vt:lpstr>
      <vt:lpstr>四、工作流程</vt:lpstr>
      <vt:lpstr>四、工作流程</vt:lpstr>
      <vt:lpstr>四、工作流程</vt:lpstr>
      <vt:lpstr>四、工作流程</vt:lpstr>
      <vt:lpstr>四、工作流程</vt:lpstr>
      <vt:lpstr>五、采访模块操作</vt:lpstr>
      <vt:lpstr>五、采访模块操作</vt:lpstr>
      <vt:lpstr>五、采访模块操作</vt:lpstr>
      <vt:lpstr>五、采访模块操作</vt:lpstr>
      <vt:lpstr>五、采访模块操作</vt:lpstr>
      <vt:lpstr>五、采访模块操作</vt:lpstr>
      <vt:lpstr>五、采访模块操作</vt:lpstr>
      <vt:lpstr>六、编目模块操作</vt:lpstr>
      <vt:lpstr>六、编目模块操作</vt:lpstr>
      <vt:lpstr>六、编目模块操作</vt:lpstr>
      <vt:lpstr>六、编目模块操作</vt:lpstr>
      <vt:lpstr>六、编目模块操作</vt:lpstr>
      <vt:lpstr>六、编目模块操作</vt:lpstr>
      <vt:lpstr>六、编目模块操作</vt:lpstr>
      <vt:lpstr>七、典藏模块操作</vt:lpstr>
      <vt:lpstr>八、新系统突出特点</vt:lpstr>
      <vt:lpstr>九、交流答疑</vt:lpstr>
      <vt:lpstr>幻灯片 28</vt:lpstr>
    </vt:vector>
  </TitlesOfParts>
  <Company>www.ruideppt.cn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锐得PPT模板</dc:title>
  <dc:creator>北京锐得PPT</dc:creator>
  <cp:lastModifiedBy>thinkpad</cp:lastModifiedBy>
  <cp:revision>448</cp:revision>
  <dcterms:modified xsi:type="dcterms:W3CDTF">2013-06-21T06:20:24Z</dcterms:modified>
</cp:coreProperties>
</file>